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61" r:id="rId2"/>
    <p:sldId id="256" r:id="rId3"/>
    <p:sldId id="257" r:id="rId4"/>
    <p:sldId id="260" r:id="rId5"/>
    <p:sldId id="258" r:id="rId6"/>
    <p:sldId id="262" r:id="rId7"/>
  </p:sldIdLst>
  <p:sldSz cx="9144000" cy="6858000" type="screen4x3"/>
  <p:notesSz cx="6858000" cy="9144000"/>
  <p:defaultTextStyle>
    <a:lvl1pPr algn="ct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Times"/>
      </a:defRPr>
    </a:lvl1pPr>
    <a:lvl2pPr indent="342900" algn="ct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Times"/>
      </a:defRPr>
    </a:lvl2pPr>
    <a:lvl3pPr indent="685800" algn="ct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Times"/>
      </a:defRPr>
    </a:lvl3pPr>
    <a:lvl4pPr indent="1028700" algn="ct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Times"/>
      </a:defRPr>
    </a:lvl4pPr>
    <a:lvl5pPr indent="1371600" algn="ct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Times"/>
      </a:defRPr>
    </a:lvl5pPr>
    <a:lvl6pPr indent="1714500" algn="ct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Times"/>
      </a:defRPr>
    </a:lvl6pPr>
    <a:lvl7pPr indent="2057400" algn="ct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Times"/>
      </a:defRPr>
    </a:lvl7pPr>
    <a:lvl8pPr indent="2400300" algn="ct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Times"/>
      </a:defRPr>
    </a:lvl8pPr>
    <a:lvl9pPr indent="2743200" algn="ct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mn-lt"/>
        <a:ea typeface="+mn-ea"/>
        <a:cs typeface="+mn-cs"/>
        <a:sym typeface="Time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598" autoAdjust="0"/>
  </p:normalViewPr>
  <p:slideViewPr>
    <p:cSldViewPr>
      <p:cViewPr varScale="1">
        <p:scale>
          <a:sx n="45" d="100"/>
          <a:sy n="45" d="100"/>
        </p:scale>
        <p:origin x="-219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hape 1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4" name="Shape 1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438612456"/>
      </p:ext>
    </p:extLst>
  </p:cSld>
  <p:clrMap bg1="lt1" tx1="dk1" bg2="lt2" tx2="dk2" accent1="accent1" accent2="accent2" accent3="accent3" accent4="accent4" accent5="accent5" accent6="accent6" hlink="hlink" folHlink="folHlink"/>
  <p:notesStyle>
    <a:lvl1pPr defTabSz="457200">
      <a:defRPr sz="1600">
        <a:latin typeface="Lucida Grande"/>
        <a:ea typeface="Lucida Grande"/>
        <a:cs typeface="Lucida Grande"/>
        <a:sym typeface="Lucida Grande"/>
      </a:defRPr>
    </a:lvl1pPr>
    <a:lvl2pPr indent="228600" defTabSz="457200">
      <a:defRPr sz="1600">
        <a:latin typeface="Lucida Grande"/>
        <a:ea typeface="Lucida Grande"/>
        <a:cs typeface="Lucida Grande"/>
        <a:sym typeface="Lucida Grande"/>
      </a:defRPr>
    </a:lvl2pPr>
    <a:lvl3pPr indent="457200" defTabSz="457200">
      <a:defRPr sz="1600">
        <a:latin typeface="Lucida Grande"/>
        <a:ea typeface="Lucida Grande"/>
        <a:cs typeface="Lucida Grande"/>
        <a:sym typeface="Lucida Grande"/>
      </a:defRPr>
    </a:lvl3pPr>
    <a:lvl4pPr indent="685800" defTabSz="457200">
      <a:defRPr sz="1600">
        <a:latin typeface="Lucida Grande"/>
        <a:ea typeface="Lucida Grande"/>
        <a:cs typeface="Lucida Grande"/>
        <a:sym typeface="Lucida Grande"/>
      </a:defRPr>
    </a:lvl4pPr>
    <a:lvl5pPr indent="914400" defTabSz="457200">
      <a:defRPr sz="1600">
        <a:latin typeface="Lucida Grande"/>
        <a:ea typeface="Lucida Grande"/>
        <a:cs typeface="Lucida Grande"/>
        <a:sym typeface="Lucida Grande"/>
      </a:defRPr>
    </a:lvl5pPr>
    <a:lvl6pPr indent="1143000" defTabSz="457200">
      <a:defRPr sz="1600">
        <a:latin typeface="Lucida Grande"/>
        <a:ea typeface="Lucida Grande"/>
        <a:cs typeface="Lucida Grande"/>
        <a:sym typeface="Lucida Grande"/>
      </a:defRPr>
    </a:lvl6pPr>
    <a:lvl7pPr indent="1371600" defTabSz="457200">
      <a:defRPr sz="1600">
        <a:latin typeface="Lucida Grande"/>
        <a:ea typeface="Lucida Grande"/>
        <a:cs typeface="Lucida Grande"/>
        <a:sym typeface="Lucida Grande"/>
      </a:defRPr>
    </a:lvl7pPr>
    <a:lvl8pPr indent="1600200" defTabSz="457200">
      <a:defRPr sz="1600">
        <a:latin typeface="Lucida Grande"/>
        <a:ea typeface="Lucida Grande"/>
        <a:cs typeface="Lucida Grande"/>
        <a:sym typeface="Lucida Grande"/>
      </a:defRPr>
    </a:lvl8pPr>
    <a:lvl9pPr indent="1828800" defTabSz="457200">
      <a:defRPr sz="16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prstGeom prst="rect">
            <a:avLst/>
          </a:prstGeom>
        </p:spPr>
        <p:txBody>
          <a:bodyPr/>
          <a:lstStyle/>
          <a:p>
            <a:endParaRPr/>
          </a:p>
        </p:txBody>
      </p:sp>
      <p:sp>
        <p:nvSpPr>
          <p:cNvPr id="79" name="Shape 79"/>
          <p:cNvSpPr>
            <a:spLocks noGrp="1"/>
          </p:cNvSpPr>
          <p:nvPr>
            <p:ph type="body" sz="quarter" idx="1"/>
          </p:nvPr>
        </p:nvSpPr>
        <p:spPr>
          <a:prstGeom prst="rect">
            <a:avLst/>
          </a:prstGeom>
        </p:spPr>
        <p:txBody>
          <a:bodyPr/>
          <a:lstStyle/>
          <a:p>
            <a:pPr marR="457200">
              <a:lnSpc>
                <a:spcPct val="100000"/>
              </a:lnSpc>
              <a:defRPr sz="5100" u="sng">
                <a:solidFill>
                  <a:srgbClr val="040404"/>
                </a:solidFill>
                <a:effectLst>
                  <a:outerShdw blurRad="152400" dist="12700" dir="16080000" rotWithShape="0">
                    <a:srgbClr val="000000"/>
                  </a:outerShdw>
                </a:effectLst>
                <a:latin typeface="Gill Sans"/>
                <a:ea typeface="Gill Sans"/>
                <a:cs typeface="Gill Sans"/>
                <a:sym typeface="Gill Sans"/>
              </a:defRPr>
            </a:pPr>
            <a:r>
              <a:t>Reconstruction</a:t>
            </a:r>
          </a:p>
          <a:p>
            <a:pPr defTabSz="584200">
              <a:lnSpc>
                <a:spcPct val="100000"/>
              </a:lnSpc>
              <a:defRPr>
                <a:latin typeface="Lucida Grande"/>
                <a:ea typeface="Lucida Grande"/>
                <a:cs typeface="Lucida Grande"/>
                <a:sym typeface="Lucida Grande"/>
              </a:defRPr>
            </a:pPr>
            <a:r>
              <a:t>This Cartoon shows President Grant riding in a carpetbag that is bristling with bayonets.</a:t>
            </a:r>
          </a:p>
          <a:p>
            <a:pPr defTabSz="584200">
              <a:lnSpc>
                <a:spcPct val="100000"/>
              </a:lnSpc>
              <a:defRPr>
                <a:latin typeface="Lucida Grande"/>
                <a:ea typeface="Lucida Grande"/>
                <a:cs typeface="Lucida Grande"/>
                <a:sym typeface="Lucida Grande"/>
              </a:defRPr>
            </a:pPr>
            <a:endParaRPr/>
          </a:p>
          <a:p>
            <a:pPr defTabSz="584200">
              <a:lnSpc>
                <a:spcPct val="100000"/>
              </a:lnSpc>
              <a:defRPr>
                <a:latin typeface="Lucida Grande"/>
                <a:ea typeface="Lucida Grande"/>
                <a:cs typeface="Lucida Grande"/>
                <a:sym typeface="Lucida Grande"/>
              </a:defRPr>
            </a:pPr>
            <a:r>
              <a:t>1. The carpetbag symbolizes Northern Republicans whom Southerners accused of hastily moving to the South (carrying cheap bags) to grab power and seek wealth after the civil war.</a:t>
            </a:r>
          </a:p>
          <a:p>
            <a:pPr defTabSz="584200">
              <a:lnSpc>
                <a:spcPct val="100000"/>
              </a:lnSpc>
              <a:defRPr>
                <a:latin typeface="Lucida Grande"/>
                <a:ea typeface="Lucida Grande"/>
                <a:cs typeface="Lucida Grande"/>
                <a:sym typeface="Lucida Grande"/>
              </a:defRPr>
            </a:pPr>
            <a:endParaRPr/>
          </a:p>
          <a:p>
            <a:pPr defTabSz="584200">
              <a:lnSpc>
                <a:spcPct val="100000"/>
              </a:lnSpc>
              <a:defRPr>
                <a:latin typeface="Lucida Grande"/>
                <a:ea typeface="Lucida Grande"/>
                <a:cs typeface="Lucida Grande"/>
                <a:sym typeface="Lucida Grande"/>
              </a:defRPr>
            </a:pPr>
            <a:r>
              <a:t>2. The South bore the burden of Grants policies.</a:t>
            </a:r>
          </a:p>
          <a:p>
            <a:pPr defTabSz="584200">
              <a:lnSpc>
                <a:spcPct val="100000"/>
              </a:lnSpc>
              <a:defRPr>
                <a:latin typeface="Lucida Grande"/>
                <a:ea typeface="Lucida Grande"/>
                <a:cs typeface="Lucida Grande"/>
                <a:sym typeface="Lucida Grande"/>
              </a:defRPr>
            </a:pPr>
            <a:endParaRPr/>
          </a:p>
          <a:p>
            <a:pPr defTabSz="584200">
              <a:lnSpc>
                <a:spcPct val="100000"/>
              </a:lnSpc>
              <a:defRPr>
                <a:latin typeface="Lucida Grande"/>
                <a:ea typeface="Lucida Grande"/>
                <a:cs typeface="Lucida Grande"/>
                <a:sym typeface="Lucida Grande"/>
              </a:defRPr>
            </a:pPr>
            <a:r>
              <a:t>3. It reflects the status of the South during Reconstruction as prisoners of the federal government under military rule.</a:t>
            </a:r>
          </a:p>
          <a:p>
            <a:pPr defTabSz="584200">
              <a:lnSpc>
                <a:spcPct val="100000"/>
              </a:lnSpc>
              <a:defRPr>
                <a:latin typeface="Lucida Grande"/>
                <a:ea typeface="Lucida Grande"/>
                <a:cs typeface="Lucida Grande"/>
                <a:sym typeface="Lucida Grande"/>
              </a:defRPr>
            </a:pPr>
            <a:endParaRPr/>
          </a:p>
          <a:p>
            <a:pPr defTabSz="584200">
              <a:lnSpc>
                <a:spcPct val="100000"/>
              </a:lnSpc>
              <a:defRPr>
                <a:latin typeface="Lucida Grande"/>
                <a:ea typeface="Lucida Grande"/>
                <a:cs typeface="Lucida Grande"/>
                <a:sym typeface="Lucida Grande"/>
              </a:defRPr>
            </a:pPr>
            <a:r>
              <a:t>4. Grant willing sent federal soldiers to the South to keep order and enforce the law - some called this </a:t>
            </a:r>
            <a:r>
              <a:rPr b="1"/>
              <a:t>“bayonet rule”</a:t>
            </a:r>
            <a:r>
              <a:t> - during Reconstruction.  He oversaw the implementation, in 1870, of the Fifteenth Amendment, under which African Americans in the South helped vote many Republican reformers-freedmen, carpet baggers, and scalawags-into public office.  By 1872, however, as corruption plagued the administration and voters lost interest in Reconstruction, the solid South had begun to reverse many Republican reforms.</a:t>
            </a:r>
          </a:p>
          <a:p>
            <a:pPr defTabSz="584200">
              <a:lnSpc>
                <a:spcPct val="100000"/>
              </a:lnSpc>
              <a:defRPr>
                <a:latin typeface="Lucida Grande"/>
                <a:ea typeface="Lucida Grande"/>
                <a:cs typeface="Lucida Grande"/>
                <a:sym typeface="Lucida Grande"/>
              </a:defRPr>
            </a:pPr>
            <a:endParaRPr/>
          </a:p>
          <a:p>
            <a:pPr defTabSz="584200">
              <a:lnSpc>
                <a:spcPct val="100000"/>
              </a:lnSpc>
              <a:defRPr>
                <a:latin typeface="Lucida Grande"/>
                <a:ea typeface="Lucida Grande"/>
                <a:cs typeface="Lucida Grande"/>
                <a:sym typeface="Lucida Grande"/>
              </a:defRPr>
            </a:pPr>
            <a:r>
              <a:t>5. Probably the South- soldiers, a tent camp, and cannons represent the presence of the Northern army in the South; some ruined homes appear in the background; also in the background a ship appears to be sinking, which might symbolize the South’s sinking economy.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prstGeom prst="rect">
            <a:avLst/>
          </a:prstGeom>
        </p:spPr>
        <p:txBody>
          <a:bodyPr/>
          <a:lstStyle/>
          <a:p>
            <a:pPr lvl="0"/>
            <a:endParaRPr/>
          </a:p>
        </p:txBody>
      </p:sp>
      <p:sp>
        <p:nvSpPr>
          <p:cNvPr id="25" name="Shape 25"/>
          <p:cNvSpPr>
            <a:spLocks noGrp="1"/>
          </p:cNvSpPr>
          <p:nvPr>
            <p:ph type="body" sz="quarter" idx="1"/>
          </p:nvPr>
        </p:nvSpPr>
        <p:spPr>
          <a:prstGeom prst="rect">
            <a:avLst/>
          </a:prstGeom>
        </p:spPr>
        <p:txBody>
          <a:bodyPr/>
          <a:lstStyle/>
          <a:p>
            <a:pPr marL="114300" lvl="0">
              <a:lnSpc>
                <a:spcPts val="30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latin typeface="Arial"/>
                <a:ea typeface="Arial"/>
                <a:cs typeface="Arial"/>
                <a:sym typeface="Arial"/>
              </a:rPr>
              <a:t>=  1. Reconstruction legislatures taxed and spent heavily, putting southern states into deeper debt., as well as heavy spending by the Federal Government.</a:t>
            </a:r>
          </a:p>
          <a:p>
            <a:pPr marL="114300" lvl="0">
              <a:lnSpc>
                <a:spcPts val="30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latin typeface="Arial"/>
                <a:ea typeface="Arial"/>
                <a:cs typeface="Arial"/>
                <a:sym typeface="Arial"/>
              </a:rPr>
              <a:t>		</a:t>
            </a:r>
          </a:p>
          <a:p>
            <a:pPr marL="114300" lvl="0">
              <a:lnSpc>
                <a:spcPts val="30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latin typeface="Arial"/>
                <a:ea typeface="Arial"/>
                <a:cs typeface="Arial"/>
                <a:sym typeface="Arial"/>
              </a:rPr>
              <a:t>2. Reconstruction came to symbolize corruption, greed, and poor government.</a:t>
            </a:r>
          </a:p>
          <a:p>
            <a:pPr marL="114300" lvl="0">
              <a:lnSpc>
                <a:spcPts val="30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latin typeface="Arial"/>
                <a:ea typeface="Arial"/>
                <a:cs typeface="Arial"/>
                <a:sym typeface="Arial"/>
              </a:rPr>
              <a:t>		</a:t>
            </a:r>
          </a:p>
          <a:p>
            <a:pPr marL="114300" lvl="0">
              <a:lnSpc>
                <a:spcPts val="30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latin typeface="Arial"/>
                <a:ea typeface="Arial"/>
                <a:cs typeface="Arial"/>
                <a:sym typeface="Arial"/>
              </a:rPr>
              <a:t>3. White dominated southern states blocked many federal Reconstruction policies.</a:t>
            </a:r>
          </a:p>
          <a:p>
            <a:pPr marL="114300" lvl="0">
              <a:lnSpc>
                <a:spcPts val="30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latin typeface="Arial"/>
                <a:ea typeface="Arial"/>
                <a:cs typeface="Arial"/>
                <a:sym typeface="Arial"/>
              </a:rPr>
              <a:t>	- In additon the Supreme Court, in a series of cases, narrowly interpreted</a:t>
            </a:r>
          </a:p>
          <a:p>
            <a:pPr marL="114300" lvl="0">
              <a:lnSpc>
                <a:spcPts val="30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latin typeface="Arial"/>
                <a:ea typeface="Arial"/>
                <a:cs typeface="Arial"/>
                <a:sym typeface="Arial"/>
              </a:rPr>
              <a:t>		</a:t>
            </a:r>
          </a:p>
          <a:p>
            <a:pPr marL="114300" lvl="0">
              <a:lnSpc>
                <a:spcPts val="30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500">
                <a:latin typeface="Arial"/>
                <a:ea typeface="Arial"/>
                <a:cs typeface="Arial"/>
                <a:sym typeface="Arial"/>
              </a:rPr>
              <a:t>4. A nationwide economic downturn in 1873 diverted public attention from the movement for equal rights. And really, many white northern voters had never fully supported the Radical Republican’s goal of racial equality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noRot="1" noChangeAspect="1"/>
          </p:cNvSpPr>
          <p:nvPr>
            <p:ph type="sldImg"/>
          </p:nvPr>
        </p:nvSpPr>
        <p:spPr>
          <a:prstGeom prst="rect">
            <a:avLst/>
          </a:prstGeom>
        </p:spPr>
        <p:txBody>
          <a:bodyPr/>
          <a:lstStyle/>
          <a:p>
            <a:pPr lvl="0"/>
            <a:endParaRPr/>
          </a:p>
        </p:txBody>
      </p:sp>
      <p:sp>
        <p:nvSpPr>
          <p:cNvPr id="43" name="Shape 43"/>
          <p:cNvSpPr>
            <a:spLocks noGrp="1"/>
          </p:cNvSpPr>
          <p:nvPr>
            <p:ph type="body" sz="quarter" idx="1"/>
          </p:nvPr>
        </p:nvSpPr>
        <p:spPr>
          <a:prstGeom prst="rect">
            <a:avLst/>
          </a:prstGeom>
        </p:spPr>
        <p:txBody>
          <a:bodyPr/>
          <a:lstStyle/>
          <a:p>
            <a:pPr marL="114300" lvl="0">
              <a:lnSpc>
                <a:spcPts val="28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300" dirty="0" smtClean="0"/>
              <a:t>The </a:t>
            </a:r>
            <a:r>
              <a:rPr sz="2300" dirty="0"/>
              <a:t>election of 1876 marks the end of Reconstruction.</a:t>
            </a:r>
          </a:p>
          <a:p>
            <a:pPr marL="114300" lvl="0">
              <a:lnSpc>
                <a:spcPts val="28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300" dirty="0"/>
          </a:p>
          <a:p>
            <a:pPr marL="114300" lvl="0">
              <a:lnSpc>
                <a:spcPts val="28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300" dirty="0"/>
              <a:t>In the election, Republican Rutherford B. Hays lost the popular vote to Democrat Samuel Tilden, who had the support of the Solid South.  The electoral vote, however was disputed.  </a:t>
            </a:r>
          </a:p>
          <a:p>
            <a:pPr marL="114300" lvl="0">
              <a:lnSpc>
                <a:spcPts val="28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300" dirty="0"/>
          </a:p>
          <a:p>
            <a:pPr marL="114300" lvl="0">
              <a:lnSpc>
                <a:spcPts val="28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300" dirty="0"/>
              <a:t>Hayes claimed victory based partly on wins in Florida, Louisiana, and South Carolina.  Those states were still under Republican and federal control.  Democrats submitted another set of tallies showing Tilden as the winner in those states, and thus the presidential race.  No one even today, really knows who won those states.  Congress set up a special commission to resolve the election crisis.  The commission included more Republicans than democrats named Hays the winner.  BUT Democrats had enough strength in Congress to reject the commission’s decision.</a:t>
            </a:r>
          </a:p>
          <a:p>
            <a:pPr marL="114300" lvl="0">
              <a:lnSpc>
                <a:spcPts val="28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300" dirty="0"/>
          </a:p>
          <a:p>
            <a:pPr marL="114300" lvl="0">
              <a:lnSpc>
                <a:spcPts val="28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300" dirty="0"/>
              <a:t>Finally the two parties made a deal.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noRot="1" noChangeAspect="1"/>
          </p:cNvSpPr>
          <p:nvPr>
            <p:ph type="sldImg"/>
          </p:nvPr>
        </p:nvSpPr>
        <p:spPr>
          <a:prstGeom prst="rect">
            <a:avLst/>
          </a:prstGeom>
        </p:spPr>
        <p:txBody>
          <a:bodyPr/>
          <a:lstStyle/>
          <a:p>
            <a:pPr lvl="0"/>
            <a:endParaRPr/>
          </a:p>
        </p:txBody>
      </p:sp>
      <p:sp>
        <p:nvSpPr>
          <p:cNvPr id="43" name="Shape 43"/>
          <p:cNvSpPr>
            <a:spLocks noGrp="1"/>
          </p:cNvSpPr>
          <p:nvPr>
            <p:ph type="body" sz="quarter" idx="1"/>
          </p:nvPr>
        </p:nvSpPr>
        <p:spPr>
          <a:prstGeom prst="rect">
            <a:avLst/>
          </a:prstGeom>
        </p:spPr>
        <p:txBody>
          <a:bodyPr/>
          <a:lstStyle/>
          <a:p>
            <a:pPr marR="40639" lvl="0" defTabSz="914400">
              <a:spcBef>
                <a:spcPts val="500"/>
              </a:spcBef>
              <a:buClr>
                <a:srgbClr val="FFFFFF"/>
              </a:buClr>
              <a:defRPr sz="1800"/>
            </a:pPr>
            <a:r>
              <a:rPr lang="en-US" sz="2400" dirty="0" smtClean="0">
                <a:uFill>
                  <a:solidFill>
                    <a:srgbClr val="FFFFFF"/>
                  </a:solidFill>
                </a:uFill>
                <a:latin typeface="Arial"/>
                <a:ea typeface="Arial"/>
                <a:cs typeface="Arial"/>
                <a:sym typeface="Arial"/>
              </a:rPr>
              <a:t>An embedded link to a 2:14 minute Election</a:t>
            </a:r>
            <a:r>
              <a:rPr lang="en-US" sz="2400" baseline="0" dirty="0" smtClean="0">
                <a:uFill>
                  <a:solidFill>
                    <a:srgbClr val="FFFFFF"/>
                  </a:solidFill>
                </a:uFill>
                <a:latin typeface="Arial"/>
                <a:ea typeface="Arial"/>
                <a:cs typeface="Arial"/>
                <a:sym typeface="Arial"/>
              </a:rPr>
              <a:t> of 1876</a:t>
            </a:r>
            <a:r>
              <a:rPr lang="en-US" sz="2400" dirty="0" smtClean="0">
                <a:uFill>
                  <a:solidFill>
                    <a:srgbClr val="FFFFFF"/>
                  </a:solidFill>
                </a:uFill>
                <a:latin typeface="Arial"/>
                <a:ea typeface="Arial"/>
                <a:cs typeface="Arial"/>
                <a:sym typeface="Arial"/>
              </a:rPr>
              <a:t> </a:t>
            </a:r>
            <a:r>
              <a:rPr lang="en-US" sz="2400" dirty="0" smtClean="0">
                <a:uFill>
                  <a:solidFill>
                    <a:srgbClr val="FFFFFF"/>
                  </a:solidFill>
                </a:uFill>
                <a:latin typeface="Arial"/>
                <a:ea typeface="Arial"/>
                <a:cs typeface="Arial"/>
                <a:sym typeface="Arial"/>
              </a:rPr>
              <a:t>YouTube </a:t>
            </a:r>
            <a:r>
              <a:rPr lang="en-US" sz="2400" dirty="0" smtClean="0">
                <a:uFill>
                  <a:solidFill>
                    <a:srgbClr val="FFFFFF"/>
                  </a:solidFill>
                </a:uFill>
                <a:latin typeface="Arial"/>
                <a:ea typeface="Arial"/>
                <a:cs typeface="Arial"/>
                <a:sym typeface="Arial"/>
              </a:rPr>
              <a:t>video begins here. </a:t>
            </a:r>
          </a:p>
          <a:p>
            <a:pPr marR="40639" lvl="0" defTabSz="914400">
              <a:spcBef>
                <a:spcPts val="500"/>
              </a:spcBef>
              <a:buClr>
                <a:srgbClr val="FFFFFF"/>
              </a:buClr>
              <a:defRPr sz="1800"/>
            </a:pPr>
            <a:r>
              <a:rPr lang="en-US" sz="2400" dirty="0" smtClean="0">
                <a:uFill>
                  <a:solidFill>
                    <a:srgbClr val="FFFFFF"/>
                  </a:solidFill>
                </a:uFill>
                <a:latin typeface="Arial"/>
                <a:ea typeface="Arial"/>
                <a:cs typeface="Arial"/>
                <a:sym typeface="Arial"/>
              </a:rPr>
              <a:t>Mac users, click on black circle</a:t>
            </a:r>
            <a:r>
              <a:rPr lang="en-US" sz="2400" baseline="0" dirty="0" smtClean="0">
                <a:uFill>
                  <a:solidFill>
                    <a:srgbClr val="FFFFFF"/>
                  </a:solidFill>
                </a:uFill>
                <a:latin typeface="Arial"/>
                <a:ea typeface="Arial"/>
                <a:cs typeface="Arial"/>
                <a:sym typeface="Arial"/>
              </a:rPr>
              <a:t> </a:t>
            </a:r>
            <a:r>
              <a:rPr lang="en-US" sz="2400" dirty="0" smtClean="0">
                <a:uFill>
                  <a:solidFill>
                    <a:srgbClr val="FFFFFF"/>
                  </a:solidFill>
                </a:uFill>
                <a:latin typeface="Arial"/>
                <a:ea typeface="Arial"/>
                <a:cs typeface="Arial"/>
                <a:sym typeface="Arial"/>
              </a:rPr>
              <a:t>to open browser and view a 2:14 minute Election</a:t>
            </a:r>
            <a:r>
              <a:rPr lang="en-US" sz="2400" baseline="0" dirty="0" smtClean="0">
                <a:uFill>
                  <a:solidFill>
                    <a:srgbClr val="FFFFFF"/>
                  </a:solidFill>
                </a:uFill>
                <a:latin typeface="Arial"/>
                <a:ea typeface="Arial"/>
                <a:cs typeface="Arial"/>
                <a:sym typeface="Arial"/>
              </a:rPr>
              <a:t> of 1876 </a:t>
            </a:r>
            <a:r>
              <a:rPr lang="en-US" sz="2400" dirty="0" smtClean="0">
                <a:uFill>
                  <a:solidFill>
                    <a:srgbClr val="FFFFFF"/>
                  </a:solidFill>
                </a:uFill>
                <a:latin typeface="Arial"/>
                <a:ea typeface="Arial"/>
                <a:cs typeface="Arial"/>
                <a:sym typeface="Arial"/>
              </a:rPr>
              <a:t> </a:t>
            </a:r>
            <a:r>
              <a:rPr lang="en-US" sz="2400" dirty="0" smtClean="0">
                <a:uFill>
                  <a:solidFill>
                    <a:srgbClr val="FFFFFF"/>
                  </a:solidFill>
                </a:uFill>
                <a:latin typeface="Arial"/>
                <a:ea typeface="Arial"/>
                <a:cs typeface="Arial"/>
                <a:sym typeface="Arial"/>
              </a:rPr>
              <a:t>YouTube </a:t>
            </a:r>
            <a:r>
              <a:rPr lang="en-US" sz="2400" dirty="0" smtClean="0">
                <a:uFill>
                  <a:solidFill>
                    <a:srgbClr val="FFFFFF"/>
                  </a:solidFill>
                </a:uFill>
                <a:latin typeface="Arial"/>
                <a:ea typeface="Arial"/>
                <a:cs typeface="Arial"/>
                <a:sym typeface="Arial"/>
              </a:rPr>
              <a:t>video.</a:t>
            </a:r>
          </a:p>
          <a:p>
            <a:pPr marR="40639" lvl="0" defTabSz="914400">
              <a:spcBef>
                <a:spcPts val="500"/>
              </a:spcBef>
              <a:buClr>
                <a:srgbClr val="FFFFFF"/>
              </a:buClr>
              <a:defRPr sz="1800"/>
            </a:pPr>
            <a:endParaRPr lang="en-US" sz="2400" dirty="0" smtClean="0">
              <a:uFill>
                <a:solidFill>
                  <a:srgbClr val="FFFFFF"/>
                </a:solidFill>
              </a:uFill>
              <a:latin typeface="Arial"/>
              <a:ea typeface="Arial"/>
              <a:cs typeface="Arial"/>
              <a:sym typeface="Arial"/>
            </a:endParaRPr>
          </a:p>
          <a:p>
            <a:pPr marL="114300" lvl="0">
              <a:lnSpc>
                <a:spcPts val="28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lang="en-US" sz="2300" dirty="0" smtClean="0"/>
              <a:t>Original Link: </a:t>
            </a:r>
            <a:r>
              <a:rPr lang="en-US" sz="1800" u="none" baseline="0" dirty="0" smtClean="0">
                <a:latin typeface="Lucida Grande"/>
                <a:ea typeface="Lucida Grande"/>
                <a:cs typeface="Lucida Grande"/>
                <a:sym typeface="Lucida Grande"/>
              </a:rPr>
              <a:t>https://www.youtube.com/watch?v=2H0_7xeF868&amp;list=UUah6AOt0N8Az0V9URLUQPWA</a:t>
            </a:r>
            <a:endParaRPr lang="en-US" sz="2300" dirty="0" smtClean="0"/>
          </a:p>
          <a:p>
            <a:pPr marL="114300" lvl="0">
              <a:lnSpc>
                <a:spcPts val="28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lang="en-US" sz="2300" dirty="0" smtClean="0"/>
          </a:p>
          <a:p>
            <a:pPr marL="114300" lvl="0">
              <a:lnSpc>
                <a:spcPts val="28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300" dirty="0" smtClean="0"/>
              <a:t>The </a:t>
            </a:r>
            <a:r>
              <a:rPr sz="2300" dirty="0"/>
              <a:t>election of 1876 marks the end of Reconstruction.</a:t>
            </a:r>
          </a:p>
          <a:p>
            <a:pPr marL="114300" lvl="0">
              <a:lnSpc>
                <a:spcPts val="28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300" dirty="0"/>
          </a:p>
          <a:p>
            <a:pPr marL="114300" lvl="0">
              <a:lnSpc>
                <a:spcPts val="28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300" dirty="0"/>
              <a:t>In the election, Republican Rutherford B. Hays lost the popular vote to Democrat Samuel Tilden, who had the support of the Solid South.  The electoral vote, however was disputed.  </a:t>
            </a:r>
          </a:p>
          <a:p>
            <a:pPr marL="114300" lvl="0">
              <a:lnSpc>
                <a:spcPts val="28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300" dirty="0"/>
          </a:p>
          <a:p>
            <a:pPr marL="114300" lvl="0">
              <a:lnSpc>
                <a:spcPts val="28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300" dirty="0"/>
              <a:t>Hayes claimed victory based partly on wins in Florida, Louisiana, and South Carolina.  Those states were still under Republican and federal control.  Democrats submitted another set of tallies showing Tilden as the winner in those states, and thus the presidential race.  No one even today, really knows who won those states.  Congress set up a special commission to resolve the election crisis.  The commission included more Republicans than democrats named Hays the winner.  BUT Democrats had enough strength in Congress to reject the commission’s decision.</a:t>
            </a:r>
          </a:p>
          <a:p>
            <a:pPr marL="114300" lvl="0">
              <a:lnSpc>
                <a:spcPts val="28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300" dirty="0"/>
          </a:p>
          <a:p>
            <a:pPr marL="114300" lvl="0">
              <a:lnSpc>
                <a:spcPts val="28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300" dirty="0"/>
              <a:t>Finally the two parties made a deal.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copy 1">
    <p:spTree>
      <p:nvGrpSpPr>
        <p:cNvPr id="1" name=""/>
        <p:cNvGrpSpPr/>
        <p:nvPr/>
      </p:nvGrpSpPr>
      <p:grpSpPr>
        <a:xfrm>
          <a:off x="0" y="0"/>
          <a:ext cx="0" cy="0"/>
          <a:chOff x="0" y="0"/>
          <a:chExt cx="0" cy="0"/>
        </a:xfrm>
      </p:grpSpPr>
      <p:sp>
        <p:nvSpPr>
          <p:cNvPr id="4" name="Shape 4"/>
          <p:cNvSpPr/>
          <p:nvPr/>
        </p:nvSpPr>
        <p:spPr>
          <a:xfrm>
            <a:off x="-12700" y="-50800"/>
            <a:ext cx="9366250" cy="6927850"/>
          </a:xfrm>
          <a:prstGeom prst="rect">
            <a:avLst/>
          </a:prstGeom>
          <a:solidFill>
            <a:srgbClr val="B53E00"/>
          </a:solidFill>
          <a:ln w="12700">
            <a:solidFill/>
            <a:miter lim="400000"/>
          </a:ln>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pic>
        <p:nvPicPr>
          <p:cNvPr id="5" name="ppt background.jpg"/>
          <p:cNvPicPr/>
          <p:nvPr/>
        </p:nvPicPr>
        <p:blipFill>
          <a:blip r:embed="rId2">
            <a:extLst/>
          </a:blip>
          <a:stretch>
            <a:fillRect/>
          </a:stretch>
        </p:blipFill>
        <p:spPr>
          <a:xfrm>
            <a:off x="-635000" y="-165100"/>
            <a:ext cx="9829801" cy="7035828"/>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copy 3">
    <p:spTree>
      <p:nvGrpSpPr>
        <p:cNvPr id="1" name=""/>
        <p:cNvGrpSpPr/>
        <p:nvPr/>
      </p:nvGrpSpPr>
      <p:grpSpPr>
        <a:xfrm>
          <a:off x="0" y="0"/>
          <a:ext cx="0" cy="0"/>
          <a:chOff x="0" y="0"/>
          <a:chExt cx="0" cy="0"/>
        </a:xfrm>
      </p:grpSpPr>
      <p:pic>
        <p:nvPicPr>
          <p:cNvPr id="7" name="Wood.jpg"/>
          <p:cNvPicPr/>
          <p:nvPr/>
        </p:nvPicPr>
        <p:blipFill>
          <a:blip r:embed="rId2">
            <a:extLst/>
          </a:blip>
          <a:stretch>
            <a:fillRect/>
          </a:stretch>
        </p:blipFill>
        <p:spPr>
          <a:xfrm>
            <a:off x="-1752600" y="-825500"/>
            <a:ext cx="11163269" cy="7708900"/>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copy 5">
    <p:spTree>
      <p:nvGrpSpPr>
        <p:cNvPr id="1" name=""/>
        <p:cNvGrpSpPr/>
        <p:nvPr/>
      </p:nvGrpSpPr>
      <p:grpSpPr>
        <a:xfrm>
          <a:off x="0" y="0"/>
          <a:ext cx="0" cy="0"/>
          <a:chOff x="0" y="0"/>
          <a:chExt cx="0" cy="0"/>
        </a:xfrm>
      </p:grpSpPr>
      <p:sp>
        <p:nvSpPr>
          <p:cNvPr id="11" name="Shape 11"/>
          <p:cNvSpPr/>
          <p:nvPr/>
        </p:nvSpPr>
        <p:spPr>
          <a:xfrm>
            <a:off x="-749300" y="-76200"/>
            <a:ext cx="10109200" cy="6946900"/>
          </a:xfrm>
          <a:prstGeom prst="rect">
            <a:avLst/>
          </a:prstGeom>
          <a:solidFill>
            <a:srgbClr val="5173E9"/>
          </a:solidFill>
          <a:ln w="12700">
            <a:solidFill/>
            <a:miter lim="400000"/>
          </a:ln>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
        <p:nvSpPr>
          <p:cNvPr id="12" name="Shape 12"/>
          <p:cNvSpPr/>
          <p:nvPr/>
        </p:nvSpPr>
        <p:spPr>
          <a:xfrm>
            <a:off x="-101600" y="-660400"/>
            <a:ext cx="9251950" cy="7683500"/>
          </a:xfrm>
          <a:prstGeom prst="rect">
            <a:avLst/>
          </a:prstGeom>
          <a:solidFill>
            <a:srgbClr val="E9E7D0"/>
          </a:solidFill>
          <a:ln w="12700">
            <a:solidFill/>
            <a:miter lim="400000"/>
          </a:ln>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Shape 18"/>
          <p:cNvSpPr>
            <a:spLocks noGrp="1"/>
          </p:cNvSpPr>
          <p:nvPr>
            <p:ph type="title"/>
          </p:nvPr>
        </p:nvSpPr>
        <p:spPr>
          <a:xfrm>
            <a:off x="892969" y="1151930"/>
            <a:ext cx="7358063" cy="2321719"/>
          </a:xfrm>
          <a:prstGeom prst="rect">
            <a:avLst/>
          </a:prstGeom>
        </p:spPr>
        <p:txBody>
          <a:bodyPr lIns="64291" tIns="32146" rIns="64291" bIns="32146" anchor="b">
            <a:noAutofit/>
          </a:bodyPr>
          <a:lstStyle>
            <a:lvl1pPr>
              <a:defRPr sz="5900">
                <a:latin typeface="Gill Sans"/>
                <a:ea typeface="Gill Sans"/>
                <a:cs typeface="Gill Sans"/>
                <a:sym typeface="Gill Sans"/>
              </a:defRPr>
            </a:lvl1pPr>
          </a:lstStyle>
          <a:p>
            <a:r>
              <a:t>Title Text</a:t>
            </a:r>
          </a:p>
        </p:txBody>
      </p:sp>
      <p:sp>
        <p:nvSpPr>
          <p:cNvPr id="19" name="Shape 19"/>
          <p:cNvSpPr>
            <a:spLocks noGrp="1"/>
          </p:cNvSpPr>
          <p:nvPr>
            <p:ph type="body" sz="quarter" idx="1"/>
          </p:nvPr>
        </p:nvSpPr>
        <p:spPr>
          <a:xfrm>
            <a:off x="892969" y="3536156"/>
            <a:ext cx="7358063" cy="794742"/>
          </a:xfrm>
          <a:prstGeom prst="rect">
            <a:avLst/>
          </a:prstGeom>
        </p:spPr>
        <p:txBody>
          <a:bodyPr lIns="64291" tIns="32146" rIns="64291" bIns="32146" anchor="t">
            <a:noAutofit/>
          </a:bodyPr>
          <a:lstStyle>
            <a:lvl1pPr marL="0" indent="0" algn="ctr">
              <a:spcBef>
                <a:spcPts val="0"/>
              </a:spcBef>
              <a:buSzTx/>
              <a:buNone/>
              <a:defRPr sz="2500">
                <a:latin typeface="Gill Sans"/>
                <a:ea typeface="Gill Sans"/>
                <a:cs typeface="Gill Sans"/>
                <a:sym typeface="Gill Sans"/>
              </a:defRPr>
            </a:lvl1pPr>
            <a:lvl2pPr marL="0" indent="0" algn="ctr">
              <a:spcBef>
                <a:spcPts val="0"/>
              </a:spcBef>
              <a:buSzTx/>
              <a:buNone/>
              <a:defRPr sz="2500">
                <a:latin typeface="Gill Sans"/>
                <a:ea typeface="Gill Sans"/>
                <a:cs typeface="Gill Sans"/>
                <a:sym typeface="Gill Sans"/>
              </a:defRPr>
            </a:lvl2pPr>
            <a:lvl3pPr marL="0" indent="0" algn="ctr">
              <a:spcBef>
                <a:spcPts val="0"/>
              </a:spcBef>
              <a:buSzTx/>
              <a:buNone/>
              <a:defRPr sz="2500">
                <a:latin typeface="Gill Sans"/>
                <a:ea typeface="Gill Sans"/>
                <a:cs typeface="Gill Sans"/>
                <a:sym typeface="Gill Sans"/>
              </a:defRPr>
            </a:lvl3pPr>
            <a:lvl4pPr marL="0" indent="0" algn="ctr">
              <a:spcBef>
                <a:spcPts val="0"/>
              </a:spcBef>
              <a:buSzTx/>
              <a:buNone/>
              <a:defRPr sz="2500">
                <a:latin typeface="Gill Sans"/>
                <a:ea typeface="Gill Sans"/>
                <a:cs typeface="Gill Sans"/>
                <a:sym typeface="Gill Sans"/>
              </a:defRPr>
            </a:lvl4pPr>
            <a:lvl5pPr marL="0" indent="0" algn="ctr">
              <a:spcBef>
                <a:spcPts val="0"/>
              </a:spcBef>
              <a:buSzTx/>
              <a:buNone/>
              <a:defRPr sz="25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20" name="Shape 20"/>
          <p:cNvSpPr>
            <a:spLocks noGrp="1"/>
          </p:cNvSpPr>
          <p:nvPr>
            <p:ph type="sldNum" sz="quarter" idx="2"/>
          </p:nvPr>
        </p:nvSpPr>
        <p:spPr>
          <a:xfrm>
            <a:off x="4446984" y="6509742"/>
            <a:ext cx="241102" cy="258961"/>
          </a:xfrm>
          <a:prstGeom prst="rect">
            <a:avLst/>
          </a:prstGeom>
        </p:spPr>
        <p:txBody>
          <a:bodyPr lIns="64291" tIns="32146" rIns="64291" bIns="32146"/>
          <a:lstStyle>
            <a:lvl1pPr>
              <a:defRPr>
                <a:latin typeface="Gill Sans"/>
                <a:ea typeface="Gill Sans"/>
                <a:cs typeface="Gill Sans"/>
                <a:sym typeface="Gill Sans"/>
              </a:defRPr>
            </a:lvl1pPr>
          </a:lstStyle>
          <a:p>
            <a:fld id="{86CB4B4D-7CA3-9044-876B-883B54F8677D}" type="slidenum">
              <a:t>‹#›</a:t>
            </a:fld>
            <a:endParaRPr/>
          </a:p>
        </p:txBody>
      </p:sp>
    </p:spTree>
    <p:extLst>
      <p:ext uri="{BB962C8B-B14F-4D97-AF65-F5344CB8AC3E}">
        <p14:creationId xmlns:p14="http://schemas.microsoft.com/office/powerpoint/2010/main" val="4150419346"/>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transition spd="med"/>
  <p:txStyles>
    <p:titleStyle>
      <a:lvl1pPr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1pPr>
      <a:lvl2pPr indent="228600"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2pPr>
      <a:lvl3pPr indent="457200"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3pPr>
      <a:lvl4pPr indent="685800"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4pPr>
      <a:lvl5pPr indent="914400"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5pPr>
      <a:lvl6pPr indent="1143000"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6pPr>
      <a:lvl7pPr indent="1371600"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7pPr>
      <a:lvl8pPr indent="1600200"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8pPr>
      <a:lvl9pPr indent="1828800"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9pPr>
    </p:titleStyle>
    <p:bodyStyle>
      <a:lvl1pPr marL="355600" indent="-355600" defTabSz="457200">
        <a:lnSpc>
          <a:spcPts val="3800"/>
        </a:lnSpc>
        <a:spcBef>
          <a:spcPts val="800"/>
        </a:spcBef>
        <a:buSzPct val="100000"/>
        <a:buChar char="•"/>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1pPr>
      <a:lvl2pPr marL="820057" indent="-362857" defTabSz="457200">
        <a:lnSpc>
          <a:spcPts val="3800"/>
        </a:lnSpc>
        <a:spcBef>
          <a:spcPts val="800"/>
        </a:spcBef>
        <a:buSzPct val="100000"/>
        <a:buChar char="•"/>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2pPr>
      <a:lvl3pPr marL="1242946" indent="-328546" defTabSz="457200">
        <a:lnSpc>
          <a:spcPts val="3800"/>
        </a:lnSpc>
        <a:spcBef>
          <a:spcPts val="800"/>
        </a:spcBef>
        <a:buSzPct val="100000"/>
        <a:buChar char="•"/>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3pPr>
      <a:lvl4pPr marL="1798320" indent="-426720" defTabSz="457200">
        <a:lnSpc>
          <a:spcPts val="3800"/>
        </a:lnSpc>
        <a:spcBef>
          <a:spcPts val="800"/>
        </a:spcBef>
        <a:buSzPct val="100000"/>
        <a:buChar char="•"/>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4pPr>
      <a:lvl5pPr indent="1828800" defTabSz="457200">
        <a:lnSpc>
          <a:spcPts val="3800"/>
        </a:lnSpc>
        <a:spcBef>
          <a:spcPts val="800"/>
        </a:spcBef>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5pPr>
      <a:lvl6pPr indent="2184400" defTabSz="457200">
        <a:lnSpc>
          <a:spcPts val="3800"/>
        </a:lnSpc>
        <a:spcBef>
          <a:spcPts val="800"/>
        </a:spcBef>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6pPr>
      <a:lvl7pPr indent="2540000" defTabSz="457200">
        <a:lnSpc>
          <a:spcPts val="3800"/>
        </a:lnSpc>
        <a:spcBef>
          <a:spcPts val="800"/>
        </a:spcBef>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7pPr>
      <a:lvl8pPr indent="2895600" defTabSz="457200">
        <a:lnSpc>
          <a:spcPts val="3800"/>
        </a:lnSpc>
        <a:spcBef>
          <a:spcPts val="800"/>
        </a:spcBef>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8pPr>
      <a:lvl9pPr indent="3251200" defTabSz="457200">
        <a:lnSpc>
          <a:spcPts val="3800"/>
        </a:lnSpc>
        <a:spcBef>
          <a:spcPts val="800"/>
        </a:spcBef>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9pPr>
    </p:bodyStyle>
    <p:otherStyle>
      <a:lvl1pPr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1pPr>
      <a:lvl2pPr indent="2286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2pPr>
      <a:lvl3pPr indent="4572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3pPr>
      <a:lvl4pPr indent="6858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4pPr>
      <a:lvl5pPr indent="9144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5pPr>
      <a:lvl6pPr indent="11430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6pPr>
      <a:lvl7pPr indent="13716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7pPr>
      <a:lvl8pPr indent="16002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8pPr>
      <a:lvl9pPr indent="18288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gif"/><Relationship Id="rId12" Type="http://schemas.openxmlformats.org/officeDocument/2006/relationships/image" Target="../media/image12.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0.jpeg"/><Relationship Id="rId11" Type="http://schemas.openxmlformats.org/officeDocument/2006/relationships/hyperlink" Target="https://www.youtube.com/watch?v=2H0_7xeF868&amp;list=UUah6AOt0N8Az0V9URLUQPWA" TargetMode="External"/><Relationship Id="rId5" Type="http://schemas.openxmlformats.org/officeDocument/2006/relationships/image" Target="../media/image9.jpeg"/><Relationship Id="rId10" Type="http://schemas.openxmlformats.org/officeDocument/2006/relationships/image" Target="../media/image8.png"/><Relationship Id="rId4" Type="http://schemas.openxmlformats.org/officeDocument/2006/relationships/notesSlide" Target="../notesSlides/notesSlide4.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gif"/><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Reconstruction.jpg"/>
          <p:cNvPicPr>
            <a:picLocks noChangeAspect="1"/>
          </p:cNvPicPr>
          <p:nvPr/>
        </p:nvPicPr>
        <p:blipFill>
          <a:blip r:embed="rId3">
            <a:extLst/>
          </a:blip>
          <a:stretch>
            <a:fillRect/>
          </a:stretch>
        </p:blipFill>
        <p:spPr>
          <a:xfrm>
            <a:off x="3318866" y="4369"/>
            <a:ext cx="5720631" cy="6804423"/>
          </a:xfrm>
          <a:prstGeom prst="rect">
            <a:avLst/>
          </a:prstGeom>
          <a:ln w="12700">
            <a:miter lim="400000"/>
          </a:ln>
        </p:spPr>
      </p:pic>
      <p:sp>
        <p:nvSpPr>
          <p:cNvPr id="76" name="Shape 76"/>
          <p:cNvSpPr/>
          <p:nvPr/>
        </p:nvSpPr>
        <p:spPr>
          <a:xfrm>
            <a:off x="62657" y="304800"/>
            <a:ext cx="3660649" cy="6423765"/>
          </a:xfrm>
          <a:prstGeom prst="rect">
            <a:avLst/>
          </a:prstGeom>
          <a:ln w="12700">
            <a:miter lim="400000"/>
          </a:ln>
          <a:effectLst/>
          <a:extLst>
            <a:ext uri="{C572A759-6A51-4108-AA02-DFA0A04FC94B}">
              <ma14:wrappingTextBoxFlag xmlns="" xmlns:ma14="http://schemas.microsoft.com/office/mac/drawingml/2011/main" val="1"/>
            </a:ext>
          </a:extLst>
        </p:spPr>
        <p:txBody>
          <a:bodyPr lIns="35717" tIns="35717" rIns="35717" bIns="35717" anchor="b"/>
          <a:lstStyle/>
          <a:p>
            <a:pPr marL="321308" marR="321457" indent="-321308" algn="l" defTabSz="321457">
              <a:lnSpc>
                <a:spcPts val="2200"/>
              </a:lnSpc>
              <a:defRPr sz="3000">
                <a:effectLst>
                  <a:outerShdw blurRad="152400" dist="12700" dir="16080000" rotWithShape="0">
                    <a:srgbClr val="000000"/>
                  </a:outerShdw>
                </a:effectLst>
                <a:latin typeface="Arial"/>
                <a:ea typeface="Arial"/>
                <a:cs typeface="Arial"/>
                <a:sym typeface="Arial"/>
              </a:defRPr>
            </a:pPr>
            <a:r>
              <a:rPr sz="2400" dirty="0"/>
              <a:t>1. What is President Grant standing in?  What does it symbolize?</a:t>
            </a:r>
          </a:p>
          <a:p>
            <a:pPr marL="321308" marR="321457" indent="-321308" algn="l" defTabSz="321457">
              <a:lnSpc>
                <a:spcPts val="2200"/>
              </a:lnSpc>
              <a:defRPr sz="3000">
                <a:effectLst>
                  <a:outerShdw blurRad="152400" dist="12700" dir="16080000" rotWithShape="0">
                    <a:srgbClr val="000000"/>
                  </a:outerShdw>
                </a:effectLst>
                <a:latin typeface="Arial"/>
                <a:ea typeface="Arial"/>
                <a:cs typeface="Arial"/>
                <a:sym typeface="Arial"/>
              </a:defRPr>
            </a:pPr>
            <a:endParaRPr sz="2400" dirty="0"/>
          </a:p>
          <a:p>
            <a:pPr marL="321308" marR="321457" indent="-321308" algn="l" defTabSz="321457">
              <a:lnSpc>
                <a:spcPts val="2200"/>
              </a:lnSpc>
              <a:defRPr sz="3000">
                <a:effectLst>
                  <a:outerShdw blurRad="152400" dist="12700" dir="16080000" rotWithShape="0">
                    <a:srgbClr val="000000"/>
                  </a:outerShdw>
                </a:effectLst>
                <a:latin typeface="Arial"/>
                <a:ea typeface="Arial"/>
                <a:cs typeface="Arial"/>
                <a:sym typeface="Arial"/>
              </a:defRPr>
            </a:pPr>
            <a:r>
              <a:rPr sz="2400" dirty="0"/>
              <a:t>2. What does the cartoonist mean by showing the woman carrying Grant on her back.</a:t>
            </a:r>
          </a:p>
          <a:p>
            <a:pPr marL="321308" marR="321457" indent="-321308" algn="l" defTabSz="321457">
              <a:lnSpc>
                <a:spcPts val="2200"/>
              </a:lnSpc>
              <a:defRPr sz="3000">
                <a:effectLst>
                  <a:outerShdw blurRad="152400" dist="12700" dir="16080000" rotWithShape="0">
                    <a:srgbClr val="000000"/>
                  </a:outerShdw>
                </a:effectLst>
                <a:latin typeface="Arial"/>
                <a:ea typeface="Arial"/>
                <a:cs typeface="Arial"/>
                <a:sym typeface="Arial"/>
              </a:defRPr>
            </a:pPr>
            <a:endParaRPr sz="2400" dirty="0"/>
          </a:p>
          <a:p>
            <a:pPr marL="321308" marR="321457" indent="-321308" algn="l" defTabSz="321457">
              <a:lnSpc>
                <a:spcPts val="2200"/>
              </a:lnSpc>
              <a:defRPr sz="3000">
                <a:effectLst>
                  <a:outerShdw blurRad="152400" dist="12700" dir="16080000" rotWithShape="0">
                    <a:srgbClr val="000000"/>
                  </a:outerShdw>
                </a:effectLst>
                <a:latin typeface="Arial"/>
                <a:ea typeface="Arial"/>
                <a:cs typeface="Arial"/>
                <a:sym typeface="Arial"/>
              </a:defRPr>
            </a:pPr>
            <a:r>
              <a:rPr sz="2400" dirty="0"/>
              <a:t>3. Why is the woman shown chained to the soldiers?</a:t>
            </a:r>
          </a:p>
          <a:p>
            <a:pPr marL="321308" marR="321457" indent="-321308" algn="l" defTabSz="321457">
              <a:lnSpc>
                <a:spcPts val="2200"/>
              </a:lnSpc>
              <a:defRPr sz="3000">
                <a:effectLst>
                  <a:outerShdw blurRad="152400" dist="12700" dir="16080000" rotWithShape="0">
                    <a:srgbClr val="000000"/>
                  </a:outerShdw>
                </a:effectLst>
                <a:latin typeface="Arial"/>
                <a:ea typeface="Arial"/>
                <a:cs typeface="Arial"/>
                <a:sym typeface="Arial"/>
              </a:defRPr>
            </a:pPr>
            <a:endParaRPr sz="2400" dirty="0"/>
          </a:p>
          <a:p>
            <a:pPr marL="321308" marR="321457" indent="-321308" algn="l" defTabSz="321457">
              <a:lnSpc>
                <a:spcPts val="2200"/>
              </a:lnSpc>
              <a:defRPr sz="3000">
                <a:effectLst>
                  <a:outerShdw blurRad="152400" dist="12700" dir="16080000" rotWithShape="0">
                    <a:srgbClr val="000000"/>
                  </a:outerShdw>
                </a:effectLst>
                <a:latin typeface="Arial"/>
                <a:ea typeface="Arial"/>
                <a:cs typeface="Arial"/>
                <a:sym typeface="Arial"/>
              </a:defRPr>
            </a:pPr>
            <a:r>
              <a:rPr sz="2400" dirty="0"/>
              <a:t>4. How did Grant deal with the South during his administration?</a:t>
            </a:r>
          </a:p>
          <a:p>
            <a:pPr marL="321308" marR="321457" indent="-321308" algn="l" defTabSz="321457">
              <a:lnSpc>
                <a:spcPts val="2200"/>
              </a:lnSpc>
              <a:defRPr sz="3000">
                <a:effectLst>
                  <a:outerShdw blurRad="152400" dist="12700" dir="16080000" rotWithShape="0">
                    <a:srgbClr val="000000"/>
                  </a:outerShdw>
                </a:effectLst>
                <a:latin typeface="Arial"/>
                <a:ea typeface="Arial"/>
                <a:cs typeface="Arial"/>
                <a:sym typeface="Arial"/>
              </a:defRPr>
            </a:pPr>
            <a:endParaRPr sz="2400" dirty="0"/>
          </a:p>
          <a:p>
            <a:pPr marL="321308" marR="321457" indent="-321308" algn="l" defTabSz="321457">
              <a:lnSpc>
                <a:spcPts val="2200"/>
              </a:lnSpc>
              <a:defRPr sz="3000">
                <a:effectLst>
                  <a:outerShdw blurRad="152400" dist="12700" dir="16080000" rotWithShape="0">
                    <a:srgbClr val="000000"/>
                  </a:outerShdw>
                </a:effectLst>
                <a:latin typeface="Arial"/>
                <a:ea typeface="Arial"/>
                <a:cs typeface="Arial"/>
                <a:sym typeface="Arial"/>
              </a:defRPr>
            </a:pPr>
            <a:r>
              <a:rPr sz="2400" dirty="0"/>
              <a:t>5. Do you think that this cartoon is set in the South or in the North? Explain.</a:t>
            </a:r>
          </a:p>
        </p:txBody>
      </p:sp>
      <p:sp>
        <p:nvSpPr>
          <p:cNvPr id="77" name="Shape 77"/>
          <p:cNvSpPr/>
          <p:nvPr/>
        </p:nvSpPr>
        <p:spPr>
          <a:xfrm>
            <a:off x="7530607" y="330796"/>
            <a:ext cx="1485981" cy="431204"/>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p>
            <a:pPr>
              <a:defRPr>
                <a:solidFill>
                  <a:srgbClr val="000000"/>
                </a:solidFill>
                <a:latin typeface="Arial"/>
                <a:ea typeface="Arial"/>
                <a:cs typeface="Arial"/>
                <a:sym typeface="Arial"/>
              </a:defRPr>
            </a:pPr>
            <a:r>
              <a:rPr sz="3600" dirty="0"/>
              <a:t>DAY 4</a:t>
            </a:r>
          </a:p>
          <a:p>
            <a:pPr>
              <a:defRPr sz="1500">
                <a:solidFill>
                  <a:srgbClr val="000000"/>
                </a:solidFill>
                <a:latin typeface="Arial"/>
                <a:ea typeface="Arial"/>
                <a:cs typeface="Arial"/>
                <a:sym typeface="Arial"/>
              </a:defRPr>
            </a:pPr>
            <a:r>
              <a:rPr dirty="0"/>
              <a:t>Place Date Here</a:t>
            </a:r>
          </a:p>
        </p:txBody>
      </p:sp>
    </p:spTree>
    <p:extLst>
      <p:ext uri="{BB962C8B-B14F-4D97-AF65-F5344CB8AC3E}">
        <p14:creationId xmlns:p14="http://schemas.microsoft.com/office/powerpoint/2010/main" val="404232762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election1876.gif"/>
          <p:cNvPicPr/>
          <p:nvPr/>
        </p:nvPicPr>
        <p:blipFill>
          <a:blip r:embed="rId3">
            <a:extLst/>
          </a:blip>
          <a:srcRect l="2101" t="13669" r="748" b="9712"/>
          <a:stretch>
            <a:fillRect/>
          </a:stretch>
        </p:blipFill>
        <p:spPr>
          <a:xfrm>
            <a:off x="4397186" y="3162300"/>
            <a:ext cx="4559301" cy="2705100"/>
          </a:xfrm>
          <a:prstGeom prst="rect">
            <a:avLst/>
          </a:prstGeom>
          <a:ln w="12700">
            <a:miter lim="400000"/>
          </a:ln>
        </p:spPr>
      </p:pic>
      <p:sp>
        <p:nvSpPr>
          <p:cNvPr id="17" name="Shape 17"/>
          <p:cNvSpPr/>
          <p:nvPr/>
        </p:nvSpPr>
        <p:spPr>
          <a:xfrm>
            <a:off x="-25400" y="-342900"/>
            <a:ext cx="9175750" cy="1231900"/>
          </a:xfrm>
          <a:prstGeom prst="rect">
            <a:avLst/>
          </a:prstGeom>
          <a:solidFill>
            <a:srgbClr val="020202"/>
          </a:solidFill>
          <a:ln w="12700">
            <a:solidFill/>
            <a:miter lim="400000"/>
          </a:ln>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
        <p:nvSpPr>
          <p:cNvPr id="18" name="Shape 18"/>
          <p:cNvSpPr/>
          <p:nvPr/>
        </p:nvSpPr>
        <p:spPr>
          <a:xfrm>
            <a:off x="-12700" y="5918200"/>
            <a:ext cx="9175750" cy="952500"/>
          </a:xfrm>
          <a:prstGeom prst="rect">
            <a:avLst/>
          </a:prstGeom>
          <a:solidFill>
            <a:srgbClr val="020202"/>
          </a:solidFill>
          <a:ln w="12700">
            <a:solidFill/>
            <a:miter lim="400000"/>
          </a:ln>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
        <p:nvSpPr>
          <p:cNvPr id="19" name="Shape 19"/>
          <p:cNvSpPr/>
          <p:nvPr/>
        </p:nvSpPr>
        <p:spPr>
          <a:xfrm>
            <a:off x="330200" y="1828800"/>
            <a:ext cx="3581400" cy="3480185"/>
          </a:xfrm>
          <a:prstGeom prst="rect">
            <a:avLst/>
          </a:prstGeom>
          <a:ln w="12700">
            <a:miter lim="400000"/>
          </a:ln>
          <a:effectLst>
            <a:outerShdw blurRad="50800" dist="38100" dir="2700000" rotWithShape="0">
              <a:srgbClr val="FFFFFF"/>
            </a:outerShdw>
          </a:effectLst>
          <a:extLst>
            <a:ext uri="{C572A759-6A51-4108-AA02-DFA0A04FC94B}">
              <ma14:wrappingTextBoxFlag xmlns="" xmlns:ma14="http://schemas.microsoft.com/office/mac/drawingml/2011/main" val="1"/>
            </a:ext>
          </a:extLst>
        </p:spPr>
        <p:txBody>
          <a:bodyPr lIns="0" tIns="0" rIns="0" bIns="0">
            <a:spAutoFit/>
          </a:bodyPr>
          <a:lstStyle/>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b="1">
                <a:latin typeface="Arial"/>
                <a:ea typeface="Arial"/>
                <a:cs typeface="Arial"/>
                <a:sym typeface="Arial"/>
              </a:rPr>
              <a:t>A. A Dying Issue</a:t>
            </a:r>
            <a:r>
              <a:rPr sz="2200">
                <a:latin typeface="Arial"/>
                <a:ea typeface="Arial"/>
                <a:cs typeface="Arial"/>
                <a:sym typeface="Arial"/>
              </a:rPr>
              <a:t>	</a:t>
            </a:r>
          </a:p>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a:latin typeface="Arial"/>
                <a:ea typeface="Arial"/>
                <a:cs typeface="Arial"/>
                <a:sym typeface="Arial"/>
              </a:rPr>
              <a:t> 1.	Heavy spending put </a:t>
            </a:r>
          </a:p>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a:latin typeface="Arial"/>
                <a:ea typeface="Arial"/>
                <a:cs typeface="Arial"/>
                <a:sym typeface="Arial"/>
              </a:rPr>
              <a:t>    S. states in debt</a:t>
            </a:r>
          </a:p>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200">
              <a:latin typeface="Arial"/>
              <a:ea typeface="Arial"/>
              <a:cs typeface="Arial"/>
              <a:sym typeface="Arial"/>
            </a:endParaRPr>
          </a:p>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a:latin typeface="Arial"/>
                <a:ea typeface="Arial"/>
                <a:cs typeface="Arial"/>
                <a:sym typeface="Arial"/>
              </a:rPr>
              <a:t>2. 	Symbolized corruption</a:t>
            </a:r>
          </a:p>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200">
              <a:latin typeface="Arial"/>
              <a:ea typeface="Arial"/>
              <a:cs typeface="Arial"/>
              <a:sym typeface="Arial"/>
            </a:endParaRPr>
          </a:p>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a:latin typeface="Arial"/>
                <a:ea typeface="Arial"/>
                <a:cs typeface="Arial"/>
                <a:sym typeface="Arial"/>
              </a:rPr>
              <a:t>3.	S. states blocked Reconstruction</a:t>
            </a:r>
          </a:p>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200">
              <a:latin typeface="Arial"/>
              <a:ea typeface="Arial"/>
              <a:cs typeface="Arial"/>
              <a:sym typeface="Arial"/>
            </a:endParaRPr>
          </a:p>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a:latin typeface="Arial"/>
                <a:ea typeface="Arial"/>
                <a:cs typeface="Arial"/>
                <a:sym typeface="Arial"/>
              </a:rPr>
              <a:t>4.	1873 - economy fell</a:t>
            </a:r>
          </a:p>
        </p:txBody>
      </p:sp>
      <p:sp>
        <p:nvSpPr>
          <p:cNvPr id="20" name="Shape 20"/>
          <p:cNvSpPr/>
          <p:nvPr/>
        </p:nvSpPr>
        <p:spPr>
          <a:xfrm>
            <a:off x="4483100" y="1041400"/>
            <a:ext cx="4241800" cy="1447800"/>
          </a:xfrm>
          <a:prstGeom prst="rect">
            <a:avLst/>
          </a:prstGeom>
          <a:ln w="12700">
            <a:miter lim="400000"/>
          </a:ln>
          <a:effectLst>
            <a:outerShdw blurRad="50800" dist="38100" dir="2700000" rotWithShape="0">
              <a:srgbClr val="FFFFFF"/>
            </a:outerShdw>
          </a:effectLst>
          <a:extLst>
            <a:ext uri="{C572A759-6A51-4108-AA02-DFA0A04FC94B}">
              <ma14:wrappingTextBoxFlag xmlns="" xmlns:ma14="http://schemas.microsoft.com/office/mac/drawingml/2011/main" val="1"/>
            </a:ext>
          </a:extLst>
        </p:spPr>
        <p:txBody>
          <a:bodyPr lIns="0" tIns="0" rIns="0" bIns="0">
            <a:spAutoFit/>
          </a:bodyPr>
          <a:lstStyle/>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200">
              <a:latin typeface="Arial"/>
              <a:ea typeface="Arial"/>
              <a:cs typeface="Arial"/>
              <a:sym typeface="Arial"/>
            </a:endParaRPr>
          </a:p>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a:latin typeface="Arial"/>
                <a:ea typeface="Arial"/>
                <a:cs typeface="Arial"/>
                <a:sym typeface="Arial"/>
              </a:rPr>
              <a:t> • 	White Southerners, formed a bloc of </a:t>
            </a:r>
            <a:r>
              <a:rPr sz="2200" i="1">
                <a:latin typeface="Arial"/>
                <a:ea typeface="Arial"/>
                <a:cs typeface="Arial"/>
                <a:sym typeface="Arial"/>
              </a:rPr>
              <a:t>Democratic voters</a:t>
            </a:r>
            <a:r>
              <a:rPr sz="2200">
                <a:latin typeface="Arial"/>
                <a:ea typeface="Arial"/>
                <a:cs typeface="Arial"/>
                <a:sym typeface="Arial"/>
              </a:rPr>
              <a:t> called </a:t>
            </a:r>
            <a:r>
              <a:rPr sz="2200" b="1">
                <a:latin typeface="Arial"/>
                <a:ea typeface="Arial"/>
                <a:cs typeface="Arial"/>
                <a:sym typeface="Arial"/>
              </a:rPr>
              <a:t>solid South</a:t>
            </a:r>
          </a:p>
        </p:txBody>
      </p:sp>
      <p:pic>
        <p:nvPicPr>
          <p:cNvPr id="21" name="Screen Shot 2014-12-15 at 3.14.44 PM.png"/>
          <p:cNvPicPr/>
          <p:nvPr/>
        </p:nvPicPr>
        <p:blipFill>
          <a:blip r:embed="rId4">
            <a:extLst/>
          </a:blip>
          <a:stretch>
            <a:fillRect/>
          </a:stretch>
        </p:blipFill>
        <p:spPr>
          <a:xfrm>
            <a:off x="92812" y="122436"/>
            <a:ext cx="7640596" cy="673101"/>
          </a:xfrm>
          <a:prstGeom prst="rect">
            <a:avLst/>
          </a:prstGeom>
          <a:ln w="12700">
            <a:miter lim="400000"/>
          </a:ln>
        </p:spPr>
      </p:pic>
      <p:pic>
        <p:nvPicPr>
          <p:cNvPr id="22" name="Screen Shot 2014-12-16 at 3.13.12 PM.png"/>
          <p:cNvPicPr/>
          <p:nvPr/>
        </p:nvPicPr>
        <p:blipFill>
          <a:blip r:embed="rId5">
            <a:extLst/>
          </a:blip>
          <a:stretch>
            <a:fillRect/>
          </a:stretch>
        </p:blipFill>
        <p:spPr>
          <a:xfrm>
            <a:off x="21166" y="933971"/>
            <a:ext cx="4356101" cy="654795"/>
          </a:xfrm>
          <a:prstGeom prst="rect">
            <a:avLst/>
          </a:prstGeom>
          <a:ln w="12700">
            <a:miter lim="400000"/>
          </a:ln>
        </p:spPr>
      </p:pic>
      <p:pic>
        <p:nvPicPr>
          <p:cNvPr id="23" name="Screen Shot 2014-12-16 at 2.17.38 PM.png"/>
          <p:cNvPicPr/>
          <p:nvPr/>
        </p:nvPicPr>
        <p:blipFill>
          <a:blip r:embed="rId6">
            <a:extLst/>
          </a:blip>
          <a:stretch>
            <a:fillRect/>
          </a:stretch>
        </p:blipFill>
        <p:spPr>
          <a:xfrm>
            <a:off x="946409" y="6070470"/>
            <a:ext cx="7807134" cy="72416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type="wd">
                                    <p:tmAbs val="0"/>
                                  </p:iterate>
                                  <p:childTnLst>
                                    <p:set>
                                      <p:cBhvr>
                                        <p:cTn id="6" fill="hold"/>
                                        <p:tgtEl>
                                          <p:spTgt spid="19"/>
                                        </p:tgtEl>
                                        <p:attrNameLst>
                                          <p:attrName>style.visibility</p:attrName>
                                        </p:attrNameLst>
                                      </p:cBhvr>
                                      <p:to>
                                        <p:strVal val="visible"/>
                                      </p:to>
                                    </p:set>
                                    <p:anim calcmode="lin" valueType="num">
                                      <p:cBhvr>
                                        <p:cTn id="7" dur="2500" fill="hold"/>
                                        <p:tgtEl>
                                          <p:spTgt spid="19"/>
                                        </p:tgtEl>
                                        <p:attrNameLst>
                                          <p:attrName>ppt_w</p:attrName>
                                        </p:attrNameLst>
                                      </p:cBhvr>
                                      <p:tavLst>
                                        <p:tav tm="0">
                                          <p:val>
                                            <p:fltVal val="0"/>
                                          </p:val>
                                        </p:tav>
                                        <p:tav tm="100000">
                                          <p:val>
                                            <p:strVal val="#ppt_w"/>
                                          </p:val>
                                        </p:tav>
                                      </p:tavLst>
                                    </p:anim>
                                    <p:anim calcmode="lin" valueType="num">
                                      <p:cBhvr>
                                        <p:cTn id="8" dur="2500" fill="hold"/>
                                        <p:tgtEl>
                                          <p:spTgt spid="19"/>
                                        </p:tgtEl>
                                        <p:attrNameLst>
                                          <p:attrName>ppt_h</p:attrName>
                                        </p:attrNameLst>
                                      </p:cBhvr>
                                      <p:tavLst>
                                        <p:tav tm="0">
                                          <p:val>
                                            <p:fltVal val="0"/>
                                          </p:val>
                                        </p:tav>
                                        <p:tav tm="100000">
                                          <p:val>
                                            <p:strVal val="#ppt_h"/>
                                          </p:val>
                                        </p:tav>
                                      </p:tavLst>
                                    </p:anim>
                                  </p:childTnLst>
                                </p:cTn>
                              </p:par>
                            </p:childTnLst>
                          </p:cTn>
                        </p:par>
                        <p:par>
                          <p:cTn id="9" fill="hold">
                            <p:stCondLst>
                              <p:cond delay="2500"/>
                            </p:stCondLst>
                            <p:childTnLst>
                              <p:par>
                                <p:cTn id="10" presetID="22" presetClass="entr" presetSubtype="8" fill="hold" grpId="2" nodeType="afterEffect">
                                  <p:stCondLst>
                                    <p:cond delay="0"/>
                                  </p:stCondLst>
                                  <p:iterate>
                                    <p:tmAbs val="0"/>
                                  </p:iterate>
                                  <p:childTnLst>
                                    <p:set>
                                      <p:cBhvr>
                                        <p:cTn id="11" fill="hold"/>
                                        <p:tgtEl>
                                          <p:spTgt spid="22"/>
                                        </p:tgtEl>
                                        <p:attrNameLst>
                                          <p:attrName>style.visibility</p:attrName>
                                        </p:attrNameLst>
                                      </p:cBhvr>
                                      <p:to>
                                        <p:strVal val="visible"/>
                                      </p:to>
                                    </p:set>
                                    <p:animEffect transition="in" filter="wipe(left)">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3" nodeType="clickEffect">
                                  <p:stCondLst>
                                    <p:cond delay="0"/>
                                  </p:stCondLst>
                                  <p:iterate type="wd">
                                    <p:tmAbs val="0"/>
                                  </p:iterate>
                                  <p:childTnLst>
                                    <p:set>
                                      <p:cBhvr>
                                        <p:cTn id="16" fill="hold"/>
                                        <p:tgtEl>
                                          <p:spTgt spid="20"/>
                                        </p:tgtEl>
                                        <p:attrNameLst>
                                          <p:attrName>style.visibility</p:attrName>
                                        </p:attrNameLst>
                                      </p:cBhvr>
                                      <p:to>
                                        <p:strVal val="visible"/>
                                      </p:to>
                                    </p:set>
                                    <p:anim calcmode="lin" valueType="num">
                                      <p:cBhvr>
                                        <p:cTn id="17" dur="2000" fill="hold"/>
                                        <p:tgtEl>
                                          <p:spTgt spid="20"/>
                                        </p:tgtEl>
                                        <p:attrNameLst>
                                          <p:attrName>ppt_w</p:attrName>
                                        </p:attrNameLst>
                                      </p:cBhvr>
                                      <p:tavLst>
                                        <p:tav tm="0">
                                          <p:val>
                                            <p:fltVal val="0"/>
                                          </p:val>
                                        </p:tav>
                                        <p:tav tm="100000">
                                          <p:val>
                                            <p:strVal val="#ppt_w"/>
                                          </p:val>
                                        </p:tav>
                                      </p:tavLst>
                                    </p:anim>
                                    <p:anim calcmode="lin" valueType="num">
                                      <p:cBhvr>
                                        <p:cTn id="18" dur="2000" fill="hold"/>
                                        <p:tgtEl>
                                          <p:spTgt spid="20"/>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2" presetClass="entr" presetSubtype="4" fill="hold" grpId="4" nodeType="afterEffect">
                                  <p:stCondLst>
                                    <p:cond delay="0"/>
                                  </p:stCondLst>
                                  <p:iterate>
                                    <p:tmAbs val="0"/>
                                  </p:iterate>
                                  <p:childTnLst>
                                    <p:set>
                                      <p:cBhvr>
                                        <p:cTn id="21" fill="hold"/>
                                        <p:tgtEl>
                                          <p:spTgt spid="16"/>
                                        </p:tgtEl>
                                        <p:attrNameLst>
                                          <p:attrName>style.visibility</p:attrName>
                                        </p:attrNameLst>
                                      </p:cBhvr>
                                      <p:to>
                                        <p:strVal val="visible"/>
                                      </p:to>
                                    </p:set>
                                    <p:anim calcmode="lin" valueType="num">
                                      <p:cBhvr>
                                        <p:cTn id="22" dur="2000" fill="hold"/>
                                        <p:tgtEl>
                                          <p:spTgt spid="16"/>
                                        </p:tgtEl>
                                        <p:attrNameLst>
                                          <p:attrName>ppt_x</p:attrName>
                                        </p:attrNameLst>
                                      </p:cBhvr>
                                      <p:tavLst>
                                        <p:tav tm="0">
                                          <p:val>
                                            <p:strVal val="#ppt_x"/>
                                          </p:val>
                                        </p:tav>
                                        <p:tav tm="100000">
                                          <p:val>
                                            <p:strVal val="#ppt_x"/>
                                          </p:val>
                                        </p:tav>
                                      </p:tavLst>
                                    </p:anim>
                                    <p:anim calcmode="lin" valueType="num">
                                      <p:cBhvr>
                                        <p:cTn id="23"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4" animBg="1" advAuto="0"/>
      <p:bldP spid="19" grpId="1" animBg="1" advAuto="0"/>
      <p:bldP spid="20" grpId="3" animBg="1" advAuto="0"/>
      <p:bldP spid="22"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p:nvPr/>
        </p:nvSpPr>
        <p:spPr>
          <a:xfrm>
            <a:off x="-25400" y="-342900"/>
            <a:ext cx="9175750" cy="1231900"/>
          </a:xfrm>
          <a:prstGeom prst="rect">
            <a:avLst/>
          </a:prstGeom>
          <a:solidFill>
            <a:srgbClr val="020202"/>
          </a:solidFill>
          <a:ln w="12700">
            <a:solidFill/>
            <a:miter lim="400000"/>
          </a:ln>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
        <p:nvSpPr>
          <p:cNvPr id="28" name="Shape 28"/>
          <p:cNvSpPr/>
          <p:nvPr/>
        </p:nvSpPr>
        <p:spPr>
          <a:xfrm>
            <a:off x="-12700" y="5918200"/>
            <a:ext cx="9175750" cy="952500"/>
          </a:xfrm>
          <a:prstGeom prst="rect">
            <a:avLst/>
          </a:prstGeom>
          <a:solidFill>
            <a:srgbClr val="020202"/>
          </a:solidFill>
          <a:ln w="12700">
            <a:solidFill/>
            <a:miter lim="400000"/>
          </a:ln>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
        <p:nvSpPr>
          <p:cNvPr id="29" name="Shape 29"/>
          <p:cNvSpPr/>
          <p:nvPr/>
        </p:nvSpPr>
        <p:spPr>
          <a:xfrm>
            <a:off x="5270500" y="1130300"/>
            <a:ext cx="3721100" cy="422660"/>
          </a:xfrm>
          <a:prstGeom prst="rect">
            <a:avLst/>
          </a:prstGeom>
          <a:ln w="12700">
            <a:miter lim="400000"/>
          </a:ln>
          <a:effectLst>
            <a:outerShdw blurRad="50800" dist="38100" dir="2700000" rotWithShape="0">
              <a:srgbClr val="FFFFFF"/>
            </a:outerShdw>
          </a:effectLst>
          <a:extLst>
            <a:ext uri="{C572A759-6A51-4108-AA02-DFA0A04FC94B}">
              <ma14:wrappingTextBoxFlag xmlns="" xmlns:ma14="http://schemas.microsoft.com/office/mac/drawingml/2011/main" val="1"/>
            </a:ext>
          </a:extLst>
        </p:spPr>
        <p:txBody>
          <a:bodyPr lIns="0" tIns="0" rIns="0" bIns="0">
            <a:spAutoFit/>
          </a:bodyPr>
          <a:lstStyle>
            <a:lvl1pPr marL="462288"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2200" b="1">
                <a:latin typeface="Arial"/>
                <a:ea typeface="Arial"/>
                <a:cs typeface="Arial"/>
                <a:sym typeface="Arial"/>
              </a:defRPr>
            </a:lvl1pPr>
          </a:lstStyle>
          <a:p>
            <a:pPr lvl="0">
              <a:defRPr sz="1800" b="0"/>
            </a:pPr>
            <a:r>
              <a:rPr sz="2200" b="1"/>
              <a:t>B. Election of 1876</a:t>
            </a:r>
          </a:p>
        </p:txBody>
      </p:sp>
      <p:pic>
        <p:nvPicPr>
          <p:cNvPr id="30" name="pl290.jpg"/>
          <p:cNvPicPr/>
          <p:nvPr/>
        </p:nvPicPr>
        <p:blipFill>
          <a:blip r:embed="rId3">
            <a:extLst/>
          </a:blip>
          <a:srcRect l="746" t="2588" r="746" b="2588"/>
          <a:stretch>
            <a:fillRect/>
          </a:stretch>
        </p:blipFill>
        <p:spPr>
          <a:xfrm>
            <a:off x="74458" y="2088674"/>
            <a:ext cx="2636993" cy="3009901"/>
          </a:xfrm>
          <a:prstGeom prst="rect">
            <a:avLst/>
          </a:prstGeom>
          <a:ln w="12700">
            <a:miter lim="400000"/>
          </a:ln>
        </p:spPr>
      </p:pic>
      <p:pic>
        <p:nvPicPr>
          <p:cNvPr id="31" name="000000e0.jpg"/>
          <p:cNvPicPr/>
          <p:nvPr/>
        </p:nvPicPr>
        <p:blipFill>
          <a:blip r:embed="rId4">
            <a:extLst/>
          </a:blip>
          <a:srcRect l="7804" b="4222"/>
          <a:stretch>
            <a:fillRect/>
          </a:stretch>
        </p:blipFill>
        <p:spPr>
          <a:xfrm>
            <a:off x="3113177" y="2131221"/>
            <a:ext cx="2151563" cy="2785267"/>
          </a:xfrm>
          <a:prstGeom prst="rect">
            <a:avLst/>
          </a:prstGeom>
          <a:ln w="12700">
            <a:miter lim="400000"/>
          </a:ln>
        </p:spPr>
      </p:pic>
      <p:sp>
        <p:nvSpPr>
          <p:cNvPr id="32" name="Shape 32"/>
          <p:cNvSpPr/>
          <p:nvPr/>
        </p:nvSpPr>
        <p:spPr>
          <a:xfrm>
            <a:off x="165100" y="4406900"/>
            <a:ext cx="2463800" cy="687016"/>
          </a:xfrm>
          <a:prstGeom prst="rect">
            <a:avLst/>
          </a:prstGeom>
          <a:ln w="12700">
            <a:miter lim="400000"/>
          </a:ln>
          <a:effectLst>
            <a:outerShdw blurRad="50800" dist="38100" dir="2700000" rotWithShape="0">
              <a:srgbClr val="FFFFFF"/>
            </a:outerShdw>
          </a:effectLst>
          <a:extLst>
            <a:ext uri="{C572A759-6A51-4108-AA02-DFA0A04FC94B}">
              <ma14:wrappingTextBoxFlag xmlns="" xmlns:ma14="http://schemas.microsoft.com/office/mac/drawingml/2011/main" val="1"/>
            </a:ext>
          </a:extLst>
        </p:spPr>
        <p:txBody>
          <a:bodyPr lIns="0" tIns="0" rIns="0" bIns="0">
            <a:spAutoFit/>
          </a:bodyPr>
          <a:lstStyle/>
          <a:p>
            <a:pPr marL="462288" lvl="0" indent="-370847">
              <a:lnSpc>
                <a:spcPts val="24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000" b="1">
                <a:latin typeface="Arial"/>
                <a:ea typeface="Arial"/>
                <a:cs typeface="Arial"/>
                <a:sym typeface="Arial"/>
              </a:rPr>
              <a:t>Samuel J. Tilden</a:t>
            </a:r>
          </a:p>
          <a:p>
            <a:pPr marL="462288" lvl="0" indent="-370847">
              <a:lnSpc>
                <a:spcPts val="24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000" b="1">
                <a:latin typeface="Arial"/>
                <a:ea typeface="Arial"/>
                <a:cs typeface="Arial"/>
                <a:sym typeface="Arial"/>
              </a:rPr>
              <a:t>Democrat</a:t>
            </a:r>
          </a:p>
        </p:txBody>
      </p:sp>
      <p:sp>
        <p:nvSpPr>
          <p:cNvPr id="33" name="Shape 33"/>
          <p:cNvSpPr/>
          <p:nvPr/>
        </p:nvSpPr>
        <p:spPr>
          <a:xfrm>
            <a:off x="2959100" y="4432300"/>
            <a:ext cx="2463800" cy="661616"/>
          </a:xfrm>
          <a:prstGeom prst="rect">
            <a:avLst/>
          </a:prstGeom>
          <a:ln w="12700">
            <a:miter lim="400000"/>
          </a:ln>
          <a:effectLst>
            <a:outerShdw blurRad="50800" dist="38100" dir="2700000" rotWithShape="0">
              <a:srgbClr val="000000"/>
            </a:outerShdw>
          </a:effectLst>
          <a:extLst>
            <a:ext uri="{C572A759-6A51-4108-AA02-DFA0A04FC94B}">
              <ma14:wrappingTextBoxFlag xmlns="" xmlns:ma14="http://schemas.microsoft.com/office/mac/drawingml/2011/main" val="1"/>
            </a:ext>
          </a:extLst>
        </p:spPr>
        <p:txBody>
          <a:bodyPr lIns="0" tIns="0" rIns="0" bIns="0">
            <a:spAutoFit/>
          </a:bodyPr>
          <a:lstStyle/>
          <a:p>
            <a:pPr marL="462288" lvl="0" indent="-370847">
              <a:lnSpc>
                <a:spcPts val="22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a:solidFill>
                  <a:srgbClr val="FFFFFF"/>
                </a:solidFill>
                <a:effectLst>
                  <a:outerShdw blurRad="127000" dist="76200" dir="2820000" rotWithShape="0">
                    <a:srgbClr val="000000"/>
                  </a:outerShdw>
                </a:effectLst>
                <a:latin typeface="Arial"/>
                <a:ea typeface="Arial"/>
                <a:cs typeface="Arial"/>
                <a:sym typeface="Arial"/>
              </a:rPr>
              <a:t>Rutherford B. Hays</a:t>
            </a:r>
          </a:p>
          <a:p>
            <a:pPr marL="462288" lvl="0" indent="-370847">
              <a:lnSpc>
                <a:spcPts val="24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000" b="1">
                <a:solidFill>
                  <a:srgbClr val="FFFFFF"/>
                </a:solidFill>
                <a:effectLst>
                  <a:outerShdw blurRad="127000" dist="76200" dir="2820000" rotWithShape="0">
                    <a:srgbClr val="000000"/>
                  </a:outerShdw>
                </a:effectLst>
                <a:latin typeface="Arial"/>
                <a:ea typeface="Arial"/>
                <a:cs typeface="Arial"/>
                <a:sym typeface="Arial"/>
              </a:rPr>
              <a:t>Republican</a:t>
            </a:r>
          </a:p>
        </p:txBody>
      </p:sp>
      <p:sp>
        <p:nvSpPr>
          <p:cNvPr id="34" name="Shape 34"/>
          <p:cNvSpPr/>
          <p:nvPr/>
        </p:nvSpPr>
        <p:spPr>
          <a:xfrm>
            <a:off x="2489200" y="3225800"/>
            <a:ext cx="660400" cy="385391"/>
          </a:xfrm>
          <a:prstGeom prst="rect">
            <a:avLst/>
          </a:prstGeom>
          <a:ln w="12700">
            <a:miter lim="400000"/>
          </a:ln>
          <a:effectLst>
            <a:outerShdw blurRad="50800" dist="38100" dir="2700000" rotWithShape="0">
              <a:srgbClr val="FFFFFF"/>
            </a:outerShdw>
          </a:effectLst>
          <a:extLst>
            <a:ext uri="{C572A759-6A51-4108-AA02-DFA0A04FC94B}">
              <ma14:wrappingTextBoxFlag xmlns="" xmlns:ma14="http://schemas.microsoft.com/office/mac/drawingml/2011/main" val="1"/>
            </a:ext>
          </a:extLst>
        </p:spPr>
        <p:txBody>
          <a:bodyPr lIns="0" tIns="0" rIns="0" bIns="0">
            <a:spAutoFit/>
          </a:bodyPr>
          <a:lstStyle>
            <a:lvl1pPr marL="462288" indent="-370847">
              <a:lnSpc>
                <a:spcPts val="24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2000" b="1">
                <a:latin typeface="Arial"/>
                <a:ea typeface="Arial"/>
                <a:cs typeface="Arial"/>
                <a:sym typeface="Arial"/>
              </a:defRPr>
            </a:lvl1pPr>
          </a:lstStyle>
          <a:p>
            <a:pPr lvl="0">
              <a:defRPr sz="1800" b="0"/>
            </a:pPr>
            <a:r>
              <a:rPr sz="2000" b="1"/>
              <a:t>Vs.</a:t>
            </a:r>
          </a:p>
        </p:txBody>
      </p:sp>
      <p:sp>
        <p:nvSpPr>
          <p:cNvPr id="35" name="Shape 35"/>
          <p:cNvSpPr/>
          <p:nvPr/>
        </p:nvSpPr>
        <p:spPr>
          <a:xfrm>
            <a:off x="5473700" y="1739900"/>
            <a:ext cx="3708400" cy="2463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200" b="1">
              <a:latin typeface="Arial"/>
              <a:ea typeface="Arial"/>
              <a:cs typeface="Arial"/>
              <a:sym typeface="Arial"/>
            </a:endParaRPr>
          </a:p>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a:latin typeface="Arial"/>
                <a:ea typeface="Arial"/>
                <a:cs typeface="Arial"/>
                <a:sym typeface="Arial"/>
              </a:rPr>
              <a:t>  - Hays(R) becomes Pres.</a:t>
            </a:r>
          </a:p>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a:latin typeface="Arial"/>
                <a:ea typeface="Arial"/>
                <a:cs typeface="Arial"/>
                <a:sym typeface="Arial"/>
              </a:rPr>
              <a:t>  - Troops leave the S..</a:t>
            </a:r>
          </a:p>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a:latin typeface="Arial"/>
                <a:ea typeface="Arial"/>
                <a:cs typeface="Arial"/>
                <a:sym typeface="Arial"/>
              </a:rPr>
              <a:t>  - 	more money for S. industrialization</a:t>
            </a:r>
          </a:p>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a:latin typeface="Arial"/>
                <a:ea typeface="Arial"/>
                <a:cs typeface="Arial"/>
                <a:sym typeface="Arial"/>
              </a:rPr>
              <a:t>  - appoint Dems to positions</a:t>
            </a:r>
          </a:p>
        </p:txBody>
      </p:sp>
      <p:pic>
        <p:nvPicPr>
          <p:cNvPr id="36" name="election1876.gif"/>
          <p:cNvPicPr/>
          <p:nvPr/>
        </p:nvPicPr>
        <p:blipFill>
          <a:blip r:embed="rId5">
            <a:extLst/>
          </a:blip>
          <a:stretch>
            <a:fillRect/>
          </a:stretch>
        </p:blipFill>
        <p:spPr>
          <a:xfrm>
            <a:off x="-6350" y="1966278"/>
            <a:ext cx="5359400" cy="3771901"/>
          </a:xfrm>
          <a:prstGeom prst="rect">
            <a:avLst/>
          </a:prstGeom>
          <a:ln w="12700">
            <a:miter lim="400000"/>
          </a:ln>
          <a:effectLst>
            <a:outerShdw blurRad="152400" dist="152400" dir="2700000" rotWithShape="0">
              <a:srgbClr val="000000"/>
            </a:outerShdw>
          </a:effectLst>
        </p:spPr>
      </p:pic>
      <p:sp>
        <p:nvSpPr>
          <p:cNvPr id="37" name="Shape 37"/>
          <p:cNvSpPr/>
          <p:nvPr/>
        </p:nvSpPr>
        <p:spPr>
          <a:xfrm>
            <a:off x="5575300" y="1625600"/>
            <a:ext cx="3124707" cy="422660"/>
          </a:xfrm>
          <a:prstGeom prst="rect">
            <a:avLst/>
          </a:prstGeom>
          <a:ln w="12700">
            <a:miter lim="400000"/>
          </a:ln>
          <a:effectLst>
            <a:outerShdw blurRad="127000" dist="25400" dir="2700000" rotWithShape="0">
              <a:srgbClr val="FFFFFF"/>
            </a:outerShdw>
          </a:effectLst>
          <a:extLst>
            <a:ext uri="{C572A759-6A51-4108-AA02-DFA0A04FC94B}">
              <ma14:wrappingTextBoxFlag xmlns="" xmlns:ma14="http://schemas.microsoft.com/office/mac/drawingml/2011/main" val="1"/>
            </a:ext>
          </a:extLst>
        </p:spPr>
        <p:txBody>
          <a:bodyPr wrap="none" lIns="0" tIns="0" rIns="0" bIns="0">
            <a:spAutoFit/>
          </a:bodyPr>
          <a:lstStyle>
            <a:lvl1pPr marL="462288"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2200" b="1">
                <a:latin typeface="Arial"/>
                <a:ea typeface="Arial"/>
                <a:cs typeface="Arial"/>
                <a:sym typeface="Arial"/>
              </a:defRPr>
            </a:lvl1pPr>
          </a:lstStyle>
          <a:p>
            <a:pPr lvl="0">
              <a:defRPr sz="1800" b="0"/>
            </a:pPr>
            <a:r>
              <a:rPr sz="2200" b="1"/>
              <a:t>Compromise of 1877 -</a:t>
            </a:r>
          </a:p>
        </p:txBody>
      </p:sp>
      <p:pic>
        <p:nvPicPr>
          <p:cNvPr id="38" name="Screen Shot 2014-12-15 at 3.14.44 PM.png"/>
          <p:cNvPicPr/>
          <p:nvPr/>
        </p:nvPicPr>
        <p:blipFill>
          <a:blip r:embed="rId6">
            <a:extLst/>
          </a:blip>
          <a:stretch>
            <a:fillRect/>
          </a:stretch>
        </p:blipFill>
        <p:spPr>
          <a:xfrm>
            <a:off x="92812" y="122436"/>
            <a:ext cx="7640596" cy="673101"/>
          </a:xfrm>
          <a:prstGeom prst="rect">
            <a:avLst/>
          </a:prstGeom>
          <a:ln w="12700">
            <a:miter lim="400000"/>
          </a:ln>
        </p:spPr>
      </p:pic>
      <p:sp>
        <p:nvSpPr>
          <p:cNvPr id="39" name="Shape 39"/>
          <p:cNvSpPr/>
          <p:nvPr/>
        </p:nvSpPr>
        <p:spPr>
          <a:xfrm>
            <a:off x="914400" y="1435100"/>
            <a:ext cx="3517900" cy="558800"/>
          </a:xfrm>
          <a:prstGeom prst="rect">
            <a:avLst/>
          </a:prstGeom>
          <a:ln w="12700">
            <a:miter lim="400000"/>
          </a:ln>
          <a:effectLst>
            <a:outerShdw blurRad="76200" dist="76200" dir="2700000" rotWithShape="0">
              <a:srgbClr val="000000"/>
            </a:outerShdw>
          </a:effectLst>
          <a:extLst>
            <a:ext uri="{C572A759-6A51-4108-AA02-DFA0A04FC94B}">
              <ma14:wrappingTextBoxFlag xmlns="" xmlns:ma14="http://schemas.microsoft.com/office/mac/drawingml/2011/main" val="1"/>
            </a:ext>
          </a:extLst>
        </p:spPr>
        <p:txBody>
          <a:bodyPr lIns="0" tIns="0" rIns="0" bIns="0">
            <a:spAutoFit/>
          </a:bodyPr>
          <a:lstStyle>
            <a:lvl1pPr marL="462288" indent="-370847">
              <a:lnSpc>
                <a:spcPts val="39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3200" b="1">
                <a:latin typeface="Arial"/>
                <a:ea typeface="Arial"/>
                <a:cs typeface="Arial"/>
                <a:sym typeface="Arial"/>
              </a:defRPr>
            </a:lvl1pPr>
          </a:lstStyle>
          <a:p>
            <a:pPr lvl="0">
              <a:defRPr sz="1800" b="0"/>
            </a:pPr>
            <a:r>
              <a:rPr sz="3200" b="1"/>
              <a:t>Election of 1876</a:t>
            </a:r>
          </a:p>
        </p:txBody>
      </p:sp>
      <p:pic>
        <p:nvPicPr>
          <p:cNvPr id="40" name="Screen Shot 2014-12-16 at 3.13.12 PM.png"/>
          <p:cNvPicPr/>
          <p:nvPr/>
        </p:nvPicPr>
        <p:blipFill>
          <a:blip r:embed="rId7">
            <a:extLst/>
          </a:blip>
          <a:stretch>
            <a:fillRect/>
          </a:stretch>
        </p:blipFill>
        <p:spPr>
          <a:xfrm>
            <a:off x="21166" y="806971"/>
            <a:ext cx="4356101" cy="654795"/>
          </a:xfrm>
          <a:prstGeom prst="rect">
            <a:avLst/>
          </a:prstGeom>
          <a:ln w="12700">
            <a:miter lim="400000"/>
          </a:ln>
        </p:spPr>
      </p:pic>
      <p:pic>
        <p:nvPicPr>
          <p:cNvPr id="41" name="Screen Shot 2014-12-16 at 2.17.38 PM.png"/>
          <p:cNvPicPr/>
          <p:nvPr/>
        </p:nvPicPr>
        <p:blipFill>
          <a:blip r:embed="rId8">
            <a:extLst/>
          </a:blip>
          <a:stretch>
            <a:fillRect/>
          </a:stretch>
        </p:blipFill>
        <p:spPr>
          <a:xfrm>
            <a:off x="946409" y="6070470"/>
            <a:ext cx="7807134" cy="724160"/>
          </a:xfrm>
          <a:prstGeom prst="rect">
            <a:avLst/>
          </a:prstGeom>
          <a:ln w="12700">
            <a:miter lim="400000"/>
          </a:ln>
        </p:spPr>
      </p:pic>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type="wd">
                                    <p:tmAbs val="0"/>
                                  </p:iterate>
                                  <p:childTnLst>
                                    <p:set>
                                      <p:cBhvr>
                                        <p:cTn id="6" fill="hold"/>
                                        <p:tgtEl>
                                          <p:spTgt spid="39"/>
                                        </p:tgtEl>
                                        <p:attrNameLst>
                                          <p:attrName>style.visibility</p:attrName>
                                        </p:attrNameLst>
                                      </p:cBhvr>
                                      <p:to>
                                        <p:strVal val="visible"/>
                                      </p:to>
                                    </p:set>
                                    <p:animEffect transition="in" filter="dissolve">
                                      <p:cBhvr>
                                        <p:cTn id="7" dur="2000"/>
                                        <p:tgtEl>
                                          <p:spTgt spid="39"/>
                                        </p:tgtEl>
                                      </p:cBhvr>
                                    </p:animEffect>
                                  </p:childTnLst>
                                </p:cTn>
                              </p:par>
                            </p:childTnLst>
                          </p:cTn>
                        </p:par>
                        <p:par>
                          <p:cTn id="8" fill="hold">
                            <p:stCondLst>
                              <p:cond delay="2000"/>
                            </p:stCondLst>
                            <p:childTnLst>
                              <p:par>
                                <p:cTn id="9" presetID="23" presetClass="entr" presetSubtype="16" fill="hold" grpId="2" nodeType="afterEffect">
                                  <p:stCondLst>
                                    <p:cond delay="500"/>
                                  </p:stCondLst>
                                  <p:iterate>
                                    <p:tmAbs val="0"/>
                                  </p:iterate>
                                  <p:childTnLst>
                                    <p:set>
                                      <p:cBhvr>
                                        <p:cTn id="10" fill="hold"/>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childTnLst>
                                </p:cTn>
                              </p:par>
                            </p:childTnLst>
                          </p:cTn>
                        </p:par>
                        <p:par>
                          <p:cTn id="13" fill="hold">
                            <p:stCondLst>
                              <p:cond delay="3250"/>
                            </p:stCondLst>
                            <p:childTnLst>
                              <p:par>
                                <p:cTn id="14" presetID="23" presetClass="entr" presetSubtype="16" fill="hold" grpId="3" nodeType="afterEffect">
                                  <p:stCondLst>
                                    <p:cond delay="0"/>
                                  </p:stCondLst>
                                  <p:iterate>
                                    <p:tmAbs val="0"/>
                                  </p:iterate>
                                  <p:childTnLst>
                                    <p:set>
                                      <p:cBhvr>
                                        <p:cTn id="15" fill="hold"/>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fltVal val="0"/>
                                          </p:val>
                                        </p:tav>
                                        <p:tav tm="100000">
                                          <p:val>
                                            <p:strVal val="#ppt_w"/>
                                          </p:val>
                                        </p:tav>
                                      </p:tavLst>
                                    </p:anim>
                                    <p:anim calcmode="lin" valueType="num">
                                      <p:cBhvr>
                                        <p:cTn id="17" dur="500" fill="hold"/>
                                        <p:tgtEl>
                                          <p:spTgt spid="32"/>
                                        </p:tgtEl>
                                        <p:attrNameLst>
                                          <p:attrName>ppt_h</p:attrName>
                                        </p:attrNameLst>
                                      </p:cBhvr>
                                      <p:tavLst>
                                        <p:tav tm="0">
                                          <p:val>
                                            <p:fltVal val="0"/>
                                          </p:val>
                                        </p:tav>
                                        <p:tav tm="100000">
                                          <p:val>
                                            <p:strVal val="#ppt_h"/>
                                          </p:val>
                                        </p:tav>
                                      </p:tavLst>
                                    </p:anim>
                                  </p:childTnLst>
                                </p:cTn>
                              </p:par>
                            </p:childTnLst>
                          </p:cTn>
                        </p:par>
                        <p:par>
                          <p:cTn id="18" fill="hold">
                            <p:stCondLst>
                              <p:cond delay="3750"/>
                            </p:stCondLst>
                            <p:childTnLst>
                              <p:par>
                                <p:cTn id="19" presetID="23" presetClass="entr" presetSubtype="16" fill="hold" grpId="4" nodeType="afterEffect">
                                  <p:stCondLst>
                                    <p:cond delay="0"/>
                                  </p:stCondLst>
                                  <p:iterate type="wd">
                                    <p:tmAbs val="0"/>
                                  </p:iterate>
                                  <p:childTnLst>
                                    <p:set>
                                      <p:cBhvr>
                                        <p:cTn id="20" fill="hold"/>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childTnLst>
                                </p:cTn>
                              </p:par>
                            </p:childTnLst>
                          </p:cTn>
                        </p:par>
                        <p:par>
                          <p:cTn id="23" fill="hold">
                            <p:stCondLst>
                              <p:cond delay="4250"/>
                            </p:stCondLst>
                            <p:childTnLst>
                              <p:par>
                                <p:cTn id="24" presetID="23" presetClass="entr" presetSubtype="16" fill="hold" grpId="5" nodeType="afterEffect">
                                  <p:stCondLst>
                                    <p:cond delay="500"/>
                                  </p:stCondLst>
                                  <p:iterate>
                                    <p:tmAbs val="0"/>
                                  </p:iterate>
                                  <p:childTnLst>
                                    <p:set>
                                      <p:cBhvr>
                                        <p:cTn id="25" fill="hold"/>
                                        <p:tgtEl>
                                          <p:spTgt spid="31"/>
                                        </p:tgtEl>
                                        <p:attrNameLst>
                                          <p:attrName>style.visibility</p:attrName>
                                        </p:attrNameLst>
                                      </p:cBhvr>
                                      <p:to>
                                        <p:strVal val="visible"/>
                                      </p:to>
                                    </p:set>
                                    <p:anim calcmode="lin" valueType="num">
                                      <p:cBhvr>
                                        <p:cTn id="26" dur="750" fill="hold"/>
                                        <p:tgtEl>
                                          <p:spTgt spid="31"/>
                                        </p:tgtEl>
                                        <p:attrNameLst>
                                          <p:attrName>ppt_w</p:attrName>
                                        </p:attrNameLst>
                                      </p:cBhvr>
                                      <p:tavLst>
                                        <p:tav tm="0">
                                          <p:val>
                                            <p:fltVal val="0"/>
                                          </p:val>
                                        </p:tav>
                                        <p:tav tm="100000">
                                          <p:val>
                                            <p:strVal val="#ppt_w"/>
                                          </p:val>
                                        </p:tav>
                                      </p:tavLst>
                                    </p:anim>
                                    <p:anim calcmode="lin" valueType="num">
                                      <p:cBhvr>
                                        <p:cTn id="27" dur="750" fill="hold"/>
                                        <p:tgtEl>
                                          <p:spTgt spid="31"/>
                                        </p:tgtEl>
                                        <p:attrNameLst>
                                          <p:attrName>ppt_h</p:attrName>
                                        </p:attrNameLst>
                                      </p:cBhvr>
                                      <p:tavLst>
                                        <p:tav tm="0">
                                          <p:val>
                                            <p:fltVal val="0"/>
                                          </p:val>
                                        </p:tav>
                                        <p:tav tm="100000">
                                          <p:val>
                                            <p:strVal val="#ppt_h"/>
                                          </p:val>
                                        </p:tav>
                                      </p:tavLst>
                                    </p:anim>
                                  </p:childTnLst>
                                </p:cTn>
                              </p:par>
                            </p:childTnLst>
                          </p:cTn>
                        </p:par>
                        <p:par>
                          <p:cTn id="28" fill="hold">
                            <p:stCondLst>
                              <p:cond delay="5500"/>
                            </p:stCondLst>
                            <p:childTnLst>
                              <p:par>
                                <p:cTn id="29" presetID="23" presetClass="entr" presetSubtype="16" fill="hold" grpId="6" nodeType="afterEffect">
                                  <p:stCondLst>
                                    <p:cond delay="0"/>
                                  </p:stCondLst>
                                  <p:iterate>
                                    <p:tmAbs val="0"/>
                                  </p:iterate>
                                  <p:childTnLst>
                                    <p:set>
                                      <p:cBhvr>
                                        <p:cTn id="30" fill="hold"/>
                                        <p:tgtEl>
                                          <p:spTgt spid="33"/>
                                        </p:tgtEl>
                                        <p:attrNameLst>
                                          <p:attrName>style.visibility</p:attrName>
                                        </p:attrNameLst>
                                      </p:cBhvr>
                                      <p:to>
                                        <p:strVal val="visible"/>
                                      </p:to>
                                    </p:set>
                                    <p:anim calcmode="lin" valueType="num">
                                      <p:cBhvr>
                                        <p:cTn id="31" dur="750" fill="hold"/>
                                        <p:tgtEl>
                                          <p:spTgt spid="33"/>
                                        </p:tgtEl>
                                        <p:attrNameLst>
                                          <p:attrName>ppt_w</p:attrName>
                                        </p:attrNameLst>
                                      </p:cBhvr>
                                      <p:tavLst>
                                        <p:tav tm="0">
                                          <p:val>
                                            <p:fltVal val="0"/>
                                          </p:val>
                                        </p:tav>
                                        <p:tav tm="100000">
                                          <p:val>
                                            <p:strVal val="#ppt_w"/>
                                          </p:val>
                                        </p:tav>
                                      </p:tavLst>
                                    </p:anim>
                                    <p:anim calcmode="lin" valueType="num">
                                      <p:cBhvr>
                                        <p:cTn id="32" dur="750" fill="hold"/>
                                        <p:tgtEl>
                                          <p:spTgt spid="33"/>
                                        </p:tgtEl>
                                        <p:attrNameLst>
                                          <p:attrName>ppt_h</p:attrName>
                                        </p:attrNameLst>
                                      </p:cBhvr>
                                      <p:tavLst>
                                        <p:tav tm="0">
                                          <p:val>
                                            <p:fltVal val="0"/>
                                          </p:val>
                                        </p:tav>
                                        <p:tav tm="100000">
                                          <p:val>
                                            <p:strVal val="#ppt_h"/>
                                          </p:val>
                                        </p:tav>
                                      </p:tavLst>
                                    </p:anim>
                                  </p:childTnLst>
                                </p:cTn>
                              </p:par>
                            </p:childTnLst>
                          </p:cTn>
                        </p:par>
                        <p:par>
                          <p:cTn id="33" fill="hold">
                            <p:stCondLst>
                              <p:cond delay="6250"/>
                            </p:stCondLst>
                            <p:childTnLst>
                              <p:par>
                                <p:cTn id="34" presetID="23" presetClass="entr" presetSubtype="16" fill="hold" grpId="7" nodeType="afterEffect">
                                  <p:stCondLst>
                                    <p:cond delay="0"/>
                                  </p:stCondLst>
                                  <p:iterate type="wd">
                                    <p:tmAbs val="0"/>
                                  </p:iterate>
                                  <p:childTnLst>
                                    <p:set>
                                      <p:cBhvr>
                                        <p:cTn id="35" fill="hold"/>
                                        <p:tgtEl>
                                          <p:spTgt spid="29"/>
                                        </p:tgtEl>
                                        <p:attrNameLst>
                                          <p:attrName>style.visibility</p:attrName>
                                        </p:attrNameLst>
                                      </p:cBhvr>
                                      <p:to>
                                        <p:strVal val="visible"/>
                                      </p:to>
                                    </p:set>
                                    <p:anim calcmode="lin" valueType="num">
                                      <p:cBhvr>
                                        <p:cTn id="36" dur="3000" fill="hold"/>
                                        <p:tgtEl>
                                          <p:spTgt spid="29"/>
                                        </p:tgtEl>
                                        <p:attrNameLst>
                                          <p:attrName>ppt_w</p:attrName>
                                        </p:attrNameLst>
                                      </p:cBhvr>
                                      <p:tavLst>
                                        <p:tav tm="0">
                                          <p:val>
                                            <p:fltVal val="0"/>
                                          </p:val>
                                        </p:tav>
                                        <p:tav tm="100000">
                                          <p:val>
                                            <p:strVal val="#ppt_w"/>
                                          </p:val>
                                        </p:tav>
                                      </p:tavLst>
                                    </p:anim>
                                    <p:anim calcmode="lin" valueType="num">
                                      <p:cBhvr>
                                        <p:cTn id="37" dur="30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8" nodeType="clickEffect">
                                  <p:stCondLst>
                                    <p:cond delay="0"/>
                                  </p:stCondLst>
                                  <p:iterate>
                                    <p:tmAbs val="0"/>
                                  </p:iterate>
                                  <p:childTnLst>
                                    <p:set>
                                      <p:cBhvr>
                                        <p:cTn id="41" fill="hold"/>
                                        <p:tgtEl>
                                          <p:spTgt spid="36"/>
                                        </p:tgtEl>
                                        <p:attrNameLst>
                                          <p:attrName>style.visibility</p:attrName>
                                        </p:attrNameLst>
                                      </p:cBhvr>
                                      <p:to>
                                        <p:strVal val="visible"/>
                                      </p:to>
                                    </p:set>
                                    <p:animEffect transition="in" filter="box(out)">
                                      <p:cBhvr>
                                        <p:cTn id="42" dur="1000"/>
                                        <p:tgtEl>
                                          <p:spTgt spid="36"/>
                                        </p:tgtEl>
                                      </p:cBhvr>
                                    </p:animEffect>
                                  </p:childTnLst>
                                </p:cTn>
                              </p:par>
                            </p:childTnLst>
                          </p:cTn>
                        </p:par>
                        <p:par>
                          <p:cTn id="43" fill="hold">
                            <p:stCondLst>
                              <p:cond delay="1000"/>
                            </p:stCondLst>
                            <p:childTnLst>
                              <p:par>
                                <p:cTn id="44" presetID="2" presetClass="entr" presetSubtype="8" fill="hold" grpId="9" nodeType="afterEffect">
                                  <p:stCondLst>
                                    <p:cond delay="0"/>
                                  </p:stCondLst>
                                  <p:iterate type="lt">
                                    <p:tmAbs val="0"/>
                                  </p:iterate>
                                  <p:childTnLst>
                                    <p:set>
                                      <p:cBhvr>
                                        <p:cTn id="45" fill="hold"/>
                                        <p:tgtEl>
                                          <p:spTgt spid="37"/>
                                        </p:tgtEl>
                                        <p:attrNameLst>
                                          <p:attrName>style.visibility</p:attrName>
                                        </p:attrNameLst>
                                      </p:cBhvr>
                                      <p:to>
                                        <p:strVal val="visible"/>
                                      </p:to>
                                    </p:set>
                                    <p:anim calcmode="lin" valueType="num">
                                      <p:cBhvr>
                                        <p:cTn id="46" dur="4000" fill="hold"/>
                                        <p:tgtEl>
                                          <p:spTgt spid="37"/>
                                        </p:tgtEl>
                                        <p:attrNameLst>
                                          <p:attrName>ppt_x</p:attrName>
                                        </p:attrNameLst>
                                      </p:cBhvr>
                                      <p:tavLst>
                                        <p:tav tm="0">
                                          <p:val>
                                            <p:strVal val="0-#ppt_w/2"/>
                                          </p:val>
                                        </p:tav>
                                        <p:tav tm="100000">
                                          <p:val>
                                            <p:strVal val="#ppt_x"/>
                                          </p:val>
                                        </p:tav>
                                      </p:tavLst>
                                    </p:anim>
                                    <p:anim calcmode="lin" valueType="num">
                                      <p:cBhvr>
                                        <p:cTn id="47" dur="4000" fill="hold"/>
                                        <p:tgtEl>
                                          <p:spTgt spid="37"/>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3" presetClass="entr" presetSubtype="16" fill="hold" grpId="10" nodeType="afterEffect">
                                  <p:stCondLst>
                                    <p:cond delay="0"/>
                                  </p:stCondLst>
                                  <p:iterate type="wd">
                                    <p:tmAbs val="0"/>
                                  </p:iterate>
                                  <p:childTnLst>
                                    <p:set>
                                      <p:cBhvr>
                                        <p:cTn id="50" fill="hold"/>
                                        <p:tgtEl>
                                          <p:spTgt spid="35"/>
                                        </p:tgtEl>
                                        <p:attrNameLst>
                                          <p:attrName>style.visibility</p:attrName>
                                        </p:attrNameLst>
                                      </p:cBhvr>
                                      <p:to>
                                        <p:strVal val="visible"/>
                                      </p:to>
                                    </p:set>
                                    <p:anim calcmode="lin" valueType="num">
                                      <p:cBhvr>
                                        <p:cTn id="51" dur="2500" fill="hold"/>
                                        <p:tgtEl>
                                          <p:spTgt spid="35"/>
                                        </p:tgtEl>
                                        <p:attrNameLst>
                                          <p:attrName>ppt_w</p:attrName>
                                        </p:attrNameLst>
                                      </p:cBhvr>
                                      <p:tavLst>
                                        <p:tav tm="0">
                                          <p:val>
                                            <p:fltVal val="0"/>
                                          </p:val>
                                        </p:tav>
                                        <p:tav tm="100000">
                                          <p:val>
                                            <p:strVal val="#ppt_w"/>
                                          </p:val>
                                        </p:tav>
                                      </p:tavLst>
                                    </p:anim>
                                    <p:anim calcmode="lin" valueType="num">
                                      <p:cBhvr>
                                        <p:cTn id="52" dur="2500" fill="hold"/>
                                        <p:tgtEl>
                                          <p:spTgt spid="35"/>
                                        </p:tgtEl>
                                        <p:attrNameLst>
                                          <p:attrName>ppt_h</p:attrName>
                                        </p:attrNameLst>
                                      </p:cBhvr>
                                      <p:tavLst>
                                        <p:tav tm="0">
                                          <p:val>
                                            <p:fltVal val="0"/>
                                          </p:val>
                                        </p:tav>
                                        <p:tav tm="100000">
                                          <p:val>
                                            <p:strVal val="#ppt_h"/>
                                          </p:val>
                                        </p:tav>
                                      </p:tavLst>
                                    </p:anim>
                                  </p:childTnLst>
                                </p:cTn>
                              </p:par>
                            </p:childTnLst>
                          </p:cTn>
                        </p:par>
                        <p:par>
                          <p:cTn id="53" fill="hold">
                            <p:stCondLst>
                              <p:cond delay="7500"/>
                            </p:stCondLst>
                            <p:childTnLst>
                              <p:par>
                                <p:cTn id="54" presetID="22" presetClass="entr" presetSubtype="8" fill="hold" grpId="11" nodeType="afterEffect">
                                  <p:stCondLst>
                                    <p:cond delay="0"/>
                                  </p:stCondLst>
                                  <p:iterate>
                                    <p:tmAbs val="0"/>
                                  </p:iterate>
                                  <p:childTnLst>
                                    <p:set>
                                      <p:cBhvr>
                                        <p:cTn id="55" fill="hold"/>
                                        <p:tgtEl>
                                          <p:spTgt spid="40"/>
                                        </p:tgtEl>
                                        <p:attrNameLst>
                                          <p:attrName>style.visibility</p:attrName>
                                        </p:attrNameLst>
                                      </p:cBhvr>
                                      <p:to>
                                        <p:strVal val="visible"/>
                                      </p:to>
                                    </p:set>
                                    <p:animEffect transition="in" filter="wipe(left)">
                                      <p:cBhvr>
                                        <p:cTn id="56"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7" animBg="1" advAuto="0"/>
      <p:bldP spid="30" grpId="2" animBg="1" advAuto="0"/>
      <p:bldP spid="31" grpId="5" animBg="1" advAuto="0"/>
      <p:bldP spid="32" grpId="3" animBg="1" advAuto="0"/>
      <p:bldP spid="33" grpId="6" animBg="1" advAuto="0"/>
      <p:bldP spid="34" grpId="4" animBg="1" advAuto="0"/>
      <p:bldP spid="35" grpId="10" animBg="1" advAuto="0"/>
      <p:bldP spid="36" grpId="8" animBg="1" advAuto="0"/>
      <p:bldP spid="37" grpId="9" animBg="1" advAuto="0"/>
      <p:bldP spid="39" grpId="1" animBg="1" advAuto="0"/>
      <p:bldP spid="40" grpId="1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p:nvPr/>
        </p:nvSpPr>
        <p:spPr>
          <a:xfrm>
            <a:off x="-25400" y="-342900"/>
            <a:ext cx="9175750" cy="1231900"/>
          </a:xfrm>
          <a:prstGeom prst="rect">
            <a:avLst/>
          </a:prstGeom>
          <a:solidFill>
            <a:srgbClr val="020202"/>
          </a:solidFill>
          <a:ln w="12700">
            <a:solidFill/>
            <a:miter lim="400000"/>
          </a:ln>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
        <p:nvSpPr>
          <p:cNvPr id="28" name="Shape 28"/>
          <p:cNvSpPr/>
          <p:nvPr/>
        </p:nvSpPr>
        <p:spPr>
          <a:xfrm>
            <a:off x="-12700" y="5918200"/>
            <a:ext cx="9175750" cy="952500"/>
          </a:xfrm>
          <a:prstGeom prst="rect">
            <a:avLst/>
          </a:prstGeom>
          <a:solidFill>
            <a:srgbClr val="020202"/>
          </a:solidFill>
          <a:ln w="12700">
            <a:solidFill/>
            <a:miter lim="400000"/>
          </a:ln>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
        <p:nvSpPr>
          <p:cNvPr id="29" name="Shape 29"/>
          <p:cNvSpPr/>
          <p:nvPr/>
        </p:nvSpPr>
        <p:spPr>
          <a:xfrm>
            <a:off x="5270500" y="1130300"/>
            <a:ext cx="3721100" cy="422660"/>
          </a:xfrm>
          <a:prstGeom prst="rect">
            <a:avLst/>
          </a:prstGeom>
          <a:ln w="12700">
            <a:miter lim="400000"/>
          </a:ln>
          <a:effectLst>
            <a:outerShdw blurRad="50800" dist="38100" dir="2700000" rotWithShape="0">
              <a:srgbClr val="FFFFFF"/>
            </a:outerShdw>
          </a:effectLst>
          <a:extLst>
            <a:ext uri="{C572A759-6A51-4108-AA02-DFA0A04FC94B}">
              <ma14:wrappingTextBoxFlag xmlns="" xmlns:ma14="http://schemas.microsoft.com/office/mac/drawingml/2011/main" val="1"/>
            </a:ext>
          </a:extLst>
        </p:spPr>
        <p:txBody>
          <a:bodyPr lIns="0" tIns="0" rIns="0" bIns="0">
            <a:spAutoFit/>
          </a:bodyPr>
          <a:lstStyle>
            <a:lvl1pPr marL="462288"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2200" b="1">
                <a:latin typeface="Arial"/>
                <a:ea typeface="Arial"/>
                <a:cs typeface="Arial"/>
                <a:sym typeface="Arial"/>
              </a:defRPr>
            </a:lvl1pPr>
          </a:lstStyle>
          <a:p>
            <a:pPr lvl="0">
              <a:defRPr sz="1800" b="0"/>
            </a:pPr>
            <a:r>
              <a:rPr sz="2200" b="1"/>
              <a:t>B. Election of 1876</a:t>
            </a:r>
          </a:p>
        </p:txBody>
      </p:sp>
      <p:pic>
        <p:nvPicPr>
          <p:cNvPr id="30" name="pl290.jpg"/>
          <p:cNvPicPr/>
          <p:nvPr/>
        </p:nvPicPr>
        <p:blipFill>
          <a:blip r:embed="rId5">
            <a:extLst/>
          </a:blip>
          <a:srcRect l="746" t="2588" r="746" b="2588"/>
          <a:stretch>
            <a:fillRect/>
          </a:stretch>
        </p:blipFill>
        <p:spPr>
          <a:xfrm>
            <a:off x="74458" y="2088674"/>
            <a:ext cx="2636993" cy="3009901"/>
          </a:xfrm>
          <a:prstGeom prst="rect">
            <a:avLst/>
          </a:prstGeom>
          <a:ln w="12700">
            <a:miter lim="400000"/>
          </a:ln>
        </p:spPr>
      </p:pic>
      <p:pic>
        <p:nvPicPr>
          <p:cNvPr id="31" name="000000e0.jpg"/>
          <p:cNvPicPr/>
          <p:nvPr/>
        </p:nvPicPr>
        <p:blipFill>
          <a:blip r:embed="rId6">
            <a:extLst/>
          </a:blip>
          <a:srcRect l="7804" b="4222"/>
          <a:stretch>
            <a:fillRect/>
          </a:stretch>
        </p:blipFill>
        <p:spPr>
          <a:xfrm>
            <a:off x="3113177" y="2131221"/>
            <a:ext cx="2151563" cy="2785267"/>
          </a:xfrm>
          <a:prstGeom prst="rect">
            <a:avLst/>
          </a:prstGeom>
          <a:ln w="12700">
            <a:miter lim="400000"/>
          </a:ln>
        </p:spPr>
      </p:pic>
      <p:sp>
        <p:nvSpPr>
          <p:cNvPr id="32" name="Shape 32"/>
          <p:cNvSpPr/>
          <p:nvPr/>
        </p:nvSpPr>
        <p:spPr>
          <a:xfrm>
            <a:off x="165100" y="4406900"/>
            <a:ext cx="2463800" cy="687016"/>
          </a:xfrm>
          <a:prstGeom prst="rect">
            <a:avLst/>
          </a:prstGeom>
          <a:ln w="12700">
            <a:miter lim="400000"/>
          </a:ln>
          <a:effectLst>
            <a:outerShdw blurRad="50800" dist="38100" dir="2700000" rotWithShape="0">
              <a:srgbClr val="FFFFFF"/>
            </a:outerShdw>
          </a:effectLst>
          <a:extLst>
            <a:ext uri="{C572A759-6A51-4108-AA02-DFA0A04FC94B}">
              <ma14:wrappingTextBoxFlag xmlns="" xmlns:ma14="http://schemas.microsoft.com/office/mac/drawingml/2011/main" val="1"/>
            </a:ext>
          </a:extLst>
        </p:spPr>
        <p:txBody>
          <a:bodyPr lIns="0" tIns="0" rIns="0" bIns="0">
            <a:spAutoFit/>
          </a:bodyPr>
          <a:lstStyle/>
          <a:p>
            <a:pPr marL="462288" lvl="0" indent="-370847">
              <a:lnSpc>
                <a:spcPts val="24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000" b="1">
                <a:latin typeface="Arial"/>
                <a:ea typeface="Arial"/>
                <a:cs typeface="Arial"/>
                <a:sym typeface="Arial"/>
              </a:rPr>
              <a:t>Samuel J. Tilden</a:t>
            </a:r>
          </a:p>
          <a:p>
            <a:pPr marL="462288" lvl="0" indent="-370847">
              <a:lnSpc>
                <a:spcPts val="24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000" b="1">
                <a:latin typeface="Arial"/>
                <a:ea typeface="Arial"/>
                <a:cs typeface="Arial"/>
                <a:sym typeface="Arial"/>
              </a:rPr>
              <a:t>Democrat</a:t>
            </a:r>
          </a:p>
        </p:txBody>
      </p:sp>
      <p:sp>
        <p:nvSpPr>
          <p:cNvPr id="33" name="Shape 33"/>
          <p:cNvSpPr/>
          <p:nvPr/>
        </p:nvSpPr>
        <p:spPr>
          <a:xfrm>
            <a:off x="2959100" y="4432300"/>
            <a:ext cx="2463800" cy="661616"/>
          </a:xfrm>
          <a:prstGeom prst="rect">
            <a:avLst/>
          </a:prstGeom>
          <a:ln w="12700">
            <a:miter lim="400000"/>
          </a:ln>
          <a:effectLst>
            <a:outerShdw blurRad="50800" dist="38100" dir="2700000" rotWithShape="0">
              <a:srgbClr val="000000"/>
            </a:outerShdw>
          </a:effectLst>
          <a:extLst>
            <a:ext uri="{C572A759-6A51-4108-AA02-DFA0A04FC94B}">
              <ma14:wrappingTextBoxFlag xmlns="" xmlns:ma14="http://schemas.microsoft.com/office/mac/drawingml/2011/main" val="1"/>
            </a:ext>
          </a:extLst>
        </p:spPr>
        <p:txBody>
          <a:bodyPr lIns="0" tIns="0" rIns="0" bIns="0">
            <a:spAutoFit/>
          </a:bodyPr>
          <a:lstStyle/>
          <a:p>
            <a:pPr marL="462288" lvl="0" indent="-370847">
              <a:lnSpc>
                <a:spcPts val="22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a:solidFill>
                  <a:srgbClr val="FFFFFF"/>
                </a:solidFill>
                <a:effectLst>
                  <a:outerShdw blurRad="127000" dist="76200" dir="2820000" rotWithShape="0">
                    <a:srgbClr val="000000"/>
                  </a:outerShdw>
                </a:effectLst>
                <a:latin typeface="Arial"/>
                <a:ea typeface="Arial"/>
                <a:cs typeface="Arial"/>
                <a:sym typeface="Arial"/>
              </a:rPr>
              <a:t>Rutherford B. Hays</a:t>
            </a:r>
          </a:p>
          <a:p>
            <a:pPr marL="462288" lvl="0" indent="-370847">
              <a:lnSpc>
                <a:spcPts val="24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000" b="1">
                <a:solidFill>
                  <a:srgbClr val="FFFFFF"/>
                </a:solidFill>
                <a:effectLst>
                  <a:outerShdw blurRad="127000" dist="76200" dir="2820000" rotWithShape="0">
                    <a:srgbClr val="000000"/>
                  </a:outerShdw>
                </a:effectLst>
                <a:latin typeface="Arial"/>
                <a:ea typeface="Arial"/>
                <a:cs typeface="Arial"/>
                <a:sym typeface="Arial"/>
              </a:rPr>
              <a:t>Republican</a:t>
            </a:r>
          </a:p>
        </p:txBody>
      </p:sp>
      <p:sp>
        <p:nvSpPr>
          <p:cNvPr id="34" name="Shape 34"/>
          <p:cNvSpPr/>
          <p:nvPr/>
        </p:nvSpPr>
        <p:spPr>
          <a:xfrm>
            <a:off x="2489200" y="3225800"/>
            <a:ext cx="660400" cy="385391"/>
          </a:xfrm>
          <a:prstGeom prst="rect">
            <a:avLst/>
          </a:prstGeom>
          <a:ln w="12700">
            <a:miter lim="400000"/>
          </a:ln>
          <a:effectLst>
            <a:outerShdw blurRad="50800" dist="38100" dir="2700000" rotWithShape="0">
              <a:srgbClr val="FFFFFF"/>
            </a:outerShdw>
          </a:effectLst>
          <a:extLst>
            <a:ext uri="{C572A759-6A51-4108-AA02-DFA0A04FC94B}">
              <ma14:wrappingTextBoxFlag xmlns="" xmlns:ma14="http://schemas.microsoft.com/office/mac/drawingml/2011/main" val="1"/>
            </a:ext>
          </a:extLst>
        </p:spPr>
        <p:txBody>
          <a:bodyPr lIns="0" tIns="0" rIns="0" bIns="0">
            <a:spAutoFit/>
          </a:bodyPr>
          <a:lstStyle>
            <a:lvl1pPr marL="462288" indent="-370847">
              <a:lnSpc>
                <a:spcPts val="24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2000" b="1">
                <a:latin typeface="Arial"/>
                <a:ea typeface="Arial"/>
                <a:cs typeface="Arial"/>
                <a:sym typeface="Arial"/>
              </a:defRPr>
            </a:lvl1pPr>
          </a:lstStyle>
          <a:p>
            <a:pPr lvl="0">
              <a:defRPr sz="1800" b="0"/>
            </a:pPr>
            <a:r>
              <a:rPr sz="2000" b="1"/>
              <a:t>Vs.</a:t>
            </a:r>
          </a:p>
        </p:txBody>
      </p:sp>
      <p:sp>
        <p:nvSpPr>
          <p:cNvPr id="35" name="Shape 35"/>
          <p:cNvSpPr/>
          <p:nvPr/>
        </p:nvSpPr>
        <p:spPr>
          <a:xfrm>
            <a:off x="5473700" y="1739900"/>
            <a:ext cx="3708400" cy="2463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200" b="1">
              <a:latin typeface="Arial"/>
              <a:ea typeface="Arial"/>
              <a:cs typeface="Arial"/>
              <a:sym typeface="Arial"/>
            </a:endParaRPr>
          </a:p>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a:latin typeface="Arial"/>
                <a:ea typeface="Arial"/>
                <a:cs typeface="Arial"/>
                <a:sym typeface="Arial"/>
              </a:rPr>
              <a:t>  - Hays(R) becomes Pres.</a:t>
            </a:r>
          </a:p>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a:latin typeface="Arial"/>
                <a:ea typeface="Arial"/>
                <a:cs typeface="Arial"/>
                <a:sym typeface="Arial"/>
              </a:rPr>
              <a:t>  - Troops leave the S..</a:t>
            </a:r>
          </a:p>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a:latin typeface="Arial"/>
                <a:ea typeface="Arial"/>
                <a:cs typeface="Arial"/>
                <a:sym typeface="Arial"/>
              </a:rPr>
              <a:t>  - 	more money for S. industrialization</a:t>
            </a:r>
          </a:p>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a:latin typeface="Arial"/>
                <a:ea typeface="Arial"/>
                <a:cs typeface="Arial"/>
                <a:sym typeface="Arial"/>
              </a:rPr>
              <a:t>  - appoint Dems to positions</a:t>
            </a:r>
          </a:p>
        </p:txBody>
      </p:sp>
      <p:pic>
        <p:nvPicPr>
          <p:cNvPr id="36" name="election1876.gif"/>
          <p:cNvPicPr/>
          <p:nvPr/>
        </p:nvPicPr>
        <p:blipFill>
          <a:blip r:embed="rId7">
            <a:extLst/>
          </a:blip>
          <a:stretch>
            <a:fillRect/>
          </a:stretch>
        </p:blipFill>
        <p:spPr>
          <a:xfrm>
            <a:off x="-6350" y="1966278"/>
            <a:ext cx="5359400" cy="3771901"/>
          </a:xfrm>
          <a:prstGeom prst="rect">
            <a:avLst/>
          </a:prstGeom>
          <a:ln w="12700">
            <a:miter lim="400000"/>
          </a:ln>
          <a:effectLst>
            <a:outerShdw blurRad="152400" dist="152400" dir="2700000" rotWithShape="0">
              <a:srgbClr val="000000"/>
            </a:outerShdw>
          </a:effectLst>
        </p:spPr>
      </p:pic>
      <p:sp>
        <p:nvSpPr>
          <p:cNvPr id="37" name="Shape 37"/>
          <p:cNvSpPr/>
          <p:nvPr/>
        </p:nvSpPr>
        <p:spPr>
          <a:xfrm>
            <a:off x="5575300" y="1625600"/>
            <a:ext cx="3124707" cy="422660"/>
          </a:xfrm>
          <a:prstGeom prst="rect">
            <a:avLst/>
          </a:prstGeom>
          <a:ln w="12700">
            <a:miter lim="400000"/>
          </a:ln>
          <a:effectLst>
            <a:outerShdw blurRad="127000" dist="25400" dir="2700000" rotWithShape="0">
              <a:srgbClr val="FFFFFF"/>
            </a:outerShdw>
          </a:effectLst>
          <a:extLst>
            <a:ext uri="{C572A759-6A51-4108-AA02-DFA0A04FC94B}">
              <ma14:wrappingTextBoxFlag xmlns="" xmlns:ma14="http://schemas.microsoft.com/office/mac/drawingml/2011/main" val="1"/>
            </a:ext>
          </a:extLst>
        </p:spPr>
        <p:txBody>
          <a:bodyPr wrap="none" lIns="0" tIns="0" rIns="0" bIns="0">
            <a:spAutoFit/>
          </a:bodyPr>
          <a:lstStyle>
            <a:lvl1pPr marL="462288"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2200" b="1">
                <a:latin typeface="Arial"/>
                <a:ea typeface="Arial"/>
                <a:cs typeface="Arial"/>
                <a:sym typeface="Arial"/>
              </a:defRPr>
            </a:lvl1pPr>
          </a:lstStyle>
          <a:p>
            <a:pPr lvl="0">
              <a:defRPr sz="1800" b="0"/>
            </a:pPr>
            <a:r>
              <a:rPr sz="2200" b="1"/>
              <a:t>Compromise of 1877 -</a:t>
            </a:r>
          </a:p>
        </p:txBody>
      </p:sp>
      <p:pic>
        <p:nvPicPr>
          <p:cNvPr id="38" name="Screen Shot 2014-12-15 at 3.14.44 PM.png"/>
          <p:cNvPicPr/>
          <p:nvPr/>
        </p:nvPicPr>
        <p:blipFill>
          <a:blip r:embed="rId8">
            <a:extLst/>
          </a:blip>
          <a:stretch>
            <a:fillRect/>
          </a:stretch>
        </p:blipFill>
        <p:spPr>
          <a:xfrm>
            <a:off x="92812" y="122436"/>
            <a:ext cx="7640596" cy="673101"/>
          </a:xfrm>
          <a:prstGeom prst="rect">
            <a:avLst/>
          </a:prstGeom>
          <a:ln w="12700">
            <a:miter lim="400000"/>
          </a:ln>
        </p:spPr>
      </p:pic>
      <p:sp>
        <p:nvSpPr>
          <p:cNvPr id="39" name="Shape 39"/>
          <p:cNvSpPr/>
          <p:nvPr/>
        </p:nvSpPr>
        <p:spPr>
          <a:xfrm>
            <a:off x="914400" y="1435100"/>
            <a:ext cx="3517900" cy="558800"/>
          </a:xfrm>
          <a:prstGeom prst="rect">
            <a:avLst/>
          </a:prstGeom>
          <a:ln w="12700">
            <a:miter lim="400000"/>
          </a:ln>
          <a:effectLst>
            <a:outerShdw blurRad="76200" dist="76200" dir="2700000" rotWithShape="0">
              <a:srgbClr val="000000"/>
            </a:outerShdw>
          </a:effectLst>
          <a:extLst>
            <a:ext uri="{C572A759-6A51-4108-AA02-DFA0A04FC94B}">
              <ma14:wrappingTextBoxFlag xmlns="" xmlns:ma14="http://schemas.microsoft.com/office/mac/drawingml/2011/main" val="1"/>
            </a:ext>
          </a:extLst>
        </p:spPr>
        <p:txBody>
          <a:bodyPr lIns="0" tIns="0" rIns="0" bIns="0">
            <a:spAutoFit/>
          </a:bodyPr>
          <a:lstStyle>
            <a:lvl1pPr marL="462288" indent="-370847">
              <a:lnSpc>
                <a:spcPts val="39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3200" b="1">
                <a:latin typeface="Arial"/>
                <a:ea typeface="Arial"/>
                <a:cs typeface="Arial"/>
                <a:sym typeface="Arial"/>
              </a:defRPr>
            </a:lvl1pPr>
          </a:lstStyle>
          <a:p>
            <a:pPr lvl="0">
              <a:defRPr sz="1800" b="0"/>
            </a:pPr>
            <a:r>
              <a:rPr sz="3200" b="1"/>
              <a:t>Election of 1876</a:t>
            </a:r>
          </a:p>
        </p:txBody>
      </p:sp>
      <p:pic>
        <p:nvPicPr>
          <p:cNvPr id="40" name="Screen Shot 2014-12-16 at 3.13.12 PM.png"/>
          <p:cNvPicPr/>
          <p:nvPr/>
        </p:nvPicPr>
        <p:blipFill>
          <a:blip r:embed="rId9">
            <a:extLst/>
          </a:blip>
          <a:stretch>
            <a:fillRect/>
          </a:stretch>
        </p:blipFill>
        <p:spPr>
          <a:xfrm>
            <a:off x="21166" y="806971"/>
            <a:ext cx="4356101" cy="654795"/>
          </a:xfrm>
          <a:prstGeom prst="rect">
            <a:avLst/>
          </a:prstGeom>
          <a:ln w="12700">
            <a:miter lim="400000"/>
          </a:ln>
        </p:spPr>
      </p:pic>
      <p:pic>
        <p:nvPicPr>
          <p:cNvPr id="41" name="Screen Shot 2014-12-16 at 2.17.38 PM.png"/>
          <p:cNvPicPr/>
          <p:nvPr/>
        </p:nvPicPr>
        <p:blipFill>
          <a:blip r:embed="rId10">
            <a:extLst/>
          </a:blip>
          <a:stretch>
            <a:fillRect/>
          </a:stretch>
        </p:blipFill>
        <p:spPr>
          <a:xfrm>
            <a:off x="946409" y="6070470"/>
            <a:ext cx="7807134" cy="724160"/>
          </a:xfrm>
          <a:prstGeom prst="rect">
            <a:avLst/>
          </a:prstGeom>
          <a:ln w="12700">
            <a:miter lim="400000"/>
          </a:ln>
        </p:spPr>
      </p:pic>
      <p:sp>
        <p:nvSpPr>
          <p:cNvPr id="2" name="Oval 1">
            <a:hlinkClick r:id="rId11"/>
          </p:cNvPr>
          <p:cNvSpPr/>
          <p:nvPr/>
        </p:nvSpPr>
        <p:spPr>
          <a:xfrm>
            <a:off x="7733408" y="4916488"/>
            <a:ext cx="572392" cy="569912"/>
          </a:xfrm>
          <a:prstGeom prst="ellipse">
            <a:avLst/>
          </a:prstGeom>
          <a:solidFill>
            <a:schemeClr val="tx2">
              <a:lumMod val="50000"/>
            </a:schemeClr>
          </a:solidFill>
          <a:ln w="1270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57200" rtl="0" fontAlgn="auto" latinLnBrk="1" hangingPunct="0">
              <a:lnSpc>
                <a:spcPts val="14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US" sz="1200" b="0" i="0" u="none" strike="noStrike" cap="none" spc="0" normalizeH="0" baseline="0">
              <a:ln>
                <a:noFill/>
              </a:ln>
              <a:solidFill>
                <a:srgbClr val="000000"/>
              </a:solidFill>
              <a:effectLst>
                <a:outerShdw blurRad="38100" dist="12700" dir="5400000" rotWithShape="0">
                  <a:srgbClr val="000000">
                    <a:alpha val="50000"/>
                  </a:srgbClr>
                </a:outerShdw>
              </a:effectLst>
              <a:uFillTx/>
              <a:latin typeface="+mn-lt"/>
              <a:ea typeface="+mn-ea"/>
              <a:cs typeface="+mn-cs"/>
              <a:sym typeface="Times"/>
            </a:endParaRPr>
          </a:p>
        </p:txBody>
      </p:sp>
    </p:spTree>
    <p:controls>
      <mc:AlternateContent xmlns:mc="http://schemas.openxmlformats.org/markup-compatibility/2006">
        <mc:Choice xmlns:v="urn:schemas-microsoft-com:vml" Requires="v">
          <p:control spid="1029" name="ShockwaveFlash1" r:id="rId2" imgW="5486400" imgH="3809880"/>
        </mc:Choice>
        <mc:Fallback>
          <p:control name="ShockwaveFlash1" r:id="rId2" imgW="5486400" imgH="3809880">
            <p:pic>
              <p:nvPicPr>
                <p:cNvPr id="0" name="ShockwaveFlash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0" y="1981200"/>
                  <a:ext cx="5486400" cy="3810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266503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p:nvPr/>
        </p:nvSpPr>
        <p:spPr>
          <a:xfrm>
            <a:off x="-25400" y="-342900"/>
            <a:ext cx="9175750" cy="1231900"/>
          </a:xfrm>
          <a:prstGeom prst="rect">
            <a:avLst/>
          </a:prstGeom>
          <a:solidFill>
            <a:srgbClr val="020202"/>
          </a:solidFill>
          <a:ln w="12700">
            <a:solidFill/>
            <a:miter lim="400000"/>
          </a:ln>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sp>
        <p:nvSpPr>
          <p:cNvPr id="46" name="Shape 46"/>
          <p:cNvSpPr/>
          <p:nvPr/>
        </p:nvSpPr>
        <p:spPr>
          <a:xfrm>
            <a:off x="-12700" y="5918200"/>
            <a:ext cx="9175750" cy="952500"/>
          </a:xfrm>
          <a:prstGeom prst="rect">
            <a:avLst/>
          </a:prstGeom>
          <a:solidFill>
            <a:srgbClr val="020202"/>
          </a:solidFill>
          <a:ln w="12700">
            <a:solidFill/>
            <a:miter lim="400000"/>
          </a:ln>
        </p:spPr>
        <p:txBody>
          <a:bodyPr lIns="0" tIns="0" rIns="0" bIns="0" anchor="ct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a:p>
        </p:txBody>
      </p:sp>
      <p:grpSp>
        <p:nvGrpSpPr>
          <p:cNvPr id="49" name="Group 49"/>
          <p:cNvGrpSpPr/>
          <p:nvPr/>
        </p:nvGrpSpPr>
        <p:grpSpPr>
          <a:xfrm>
            <a:off x="5308920" y="1347101"/>
            <a:ext cx="3537549" cy="4648594"/>
            <a:chOff x="208" y="0"/>
            <a:chExt cx="3537547" cy="4648592"/>
          </a:xfrm>
        </p:grpSpPr>
        <p:pic>
          <p:nvPicPr>
            <p:cNvPr id="47" name="old paper.gif"/>
            <p:cNvPicPr/>
            <p:nvPr/>
          </p:nvPicPr>
          <p:blipFill>
            <a:blip r:embed="rId2">
              <a:extLst/>
            </a:blip>
            <a:srcRect l="12202" t="5908" r="8928" b="7877"/>
            <a:stretch>
              <a:fillRect/>
            </a:stretch>
          </p:blipFill>
          <p:spPr>
            <a:xfrm rot="120000">
              <a:off x="94165" y="57346"/>
              <a:ext cx="3365501" cy="4533901"/>
            </a:xfrm>
            <a:prstGeom prst="rect">
              <a:avLst/>
            </a:prstGeom>
            <a:ln w="12700" cap="flat">
              <a:noFill/>
              <a:miter lim="400000"/>
            </a:ln>
            <a:effectLst>
              <a:outerShdw blurRad="114300" dist="127000" dir="2700000" rotWithShape="0">
                <a:srgbClr val="000000"/>
              </a:outerShdw>
            </a:effectLst>
          </p:spPr>
        </p:pic>
        <p:sp>
          <p:nvSpPr>
            <p:cNvPr id="48" name="Shape 48"/>
            <p:cNvSpPr/>
            <p:nvPr/>
          </p:nvSpPr>
          <p:spPr>
            <a:xfrm rot="120000">
              <a:off x="71783" y="157224"/>
              <a:ext cx="3314701" cy="4159636"/>
            </a:xfrm>
            <a:prstGeom prst="rect">
              <a:avLst/>
            </a:prstGeom>
            <a:noFill/>
            <a:ln w="12700" cap="flat">
              <a:noFill/>
              <a:miter lim="400000"/>
            </a:ln>
            <a:effectLst>
              <a:outerShdw blurRad="50800" dir="2700000" rotWithShape="0">
                <a:srgbClr val="000000"/>
              </a:outerShdw>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370846" lvl="0" indent="-264174">
                <a:lnSpc>
                  <a:spcPts val="2700"/>
                </a:lnSpc>
                <a:tabLst>
                  <a:tab pos="3683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b="1">
                  <a:latin typeface="Arial"/>
                  <a:ea typeface="Arial"/>
                  <a:cs typeface="Arial"/>
                  <a:sym typeface="Arial"/>
                </a:rPr>
                <a:t>FAILURES</a:t>
              </a:r>
              <a:endParaRPr sz="2200">
                <a:latin typeface="Arial"/>
                <a:ea typeface="Arial"/>
                <a:cs typeface="Arial"/>
                <a:sym typeface="Arial"/>
              </a:endParaRPr>
            </a:p>
            <a:p>
              <a:pPr marL="370846" lvl="0" indent="-264174" algn="l">
                <a:lnSpc>
                  <a:spcPts val="2700"/>
                </a:lnSpc>
                <a:tabLst>
                  <a:tab pos="3683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spc="-22">
                  <a:latin typeface="Arial"/>
                  <a:ea typeface="Arial"/>
                  <a:cs typeface="Arial"/>
                  <a:sym typeface="Arial"/>
                </a:rPr>
                <a:t> •	Most Blacks stayed poor, no property, opportunity, &amp; political power</a:t>
              </a:r>
            </a:p>
            <a:p>
              <a:pPr marL="370846" lvl="0" indent="-264174" algn="l">
                <a:lnSpc>
                  <a:spcPts val="2700"/>
                </a:lnSpc>
                <a:tabLst>
                  <a:tab pos="3683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200" spc="-22">
                <a:latin typeface="Arial"/>
                <a:ea typeface="Arial"/>
                <a:cs typeface="Arial"/>
                <a:sym typeface="Arial"/>
              </a:endParaRPr>
            </a:p>
            <a:p>
              <a:pPr marL="370846" lvl="0" indent="-264174" algn="l">
                <a:lnSpc>
                  <a:spcPts val="2700"/>
                </a:lnSpc>
                <a:tabLst>
                  <a:tab pos="3683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spc="-22">
                  <a:latin typeface="Arial"/>
                  <a:ea typeface="Arial"/>
                  <a:cs typeface="Arial"/>
                  <a:sym typeface="Arial"/>
                </a:rPr>
                <a:t>•	Blacks lost the vote</a:t>
              </a:r>
            </a:p>
            <a:p>
              <a:pPr marL="370846" lvl="0" indent="-264174" algn="l">
                <a:lnSpc>
                  <a:spcPts val="2700"/>
                </a:lnSpc>
                <a:tabLst>
                  <a:tab pos="3683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200" spc="-22">
                <a:latin typeface="Arial"/>
                <a:ea typeface="Arial"/>
                <a:cs typeface="Arial"/>
                <a:sym typeface="Arial"/>
              </a:endParaRPr>
            </a:p>
            <a:p>
              <a:pPr marL="370846" lvl="0" indent="-264174" algn="l">
                <a:lnSpc>
                  <a:spcPts val="2700"/>
                </a:lnSpc>
                <a:tabLst>
                  <a:tab pos="3683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spc="-22">
                  <a:latin typeface="Arial"/>
                  <a:ea typeface="Arial"/>
                  <a:cs typeface="Arial"/>
                  <a:sym typeface="Arial"/>
                </a:rPr>
                <a:t>• 	Racism didn’t stop</a:t>
              </a:r>
            </a:p>
            <a:p>
              <a:pPr marL="370846" lvl="0" indent="-264174" algn="l">
                <a:lnSpc>
                  <a:spcPts val="2700"/>
                </a:lnSpc>
                <a:tabLst>
                  <a:tab pos="3683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200" spc="-22">
                <a:latin typeface="Arial"/>
                <a:ea typeface="Arial"/>
                <a:cs typeface="Arial"/>
                <a:sym typeface="Arial"/>
              </a:endParaRPr>
            </a:p>
            <a:p>
              <a:pPr marL="370846" lvl="0" indent="-264174" algn="l">
                <a:lnSpc>
                  <a:spcPts val="2700"/>
                </a:lnSpc>
                <a:tabLst>
                  <a:tab pos="3683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spc="-22">
                  <a:latin typeface="Arial"/>
                  <a:ea typeface="Arial"/>
                  <a:cs typeface="Arial"/>
                  <a:sym typeface="Arial"/>
                </a:rPr>
                <a:t>• 	Southerners hated Fed Gov. &amp; Republicans</a:t>
              </a:r>
            </a:p>
          </p:txBody>
        </p:sp>
      </p:grpSp>
      <p:pic>
        <p:nvPicPr>
          <p:cNvPr id="50" name="Screen Shot 2014-12-15 at 3.14.44 PM.png"/>
          <p:cNvPicPr/>
          <p:nvPr/>
        </p:nvPicPr>
        <p:blipFill>
          <a:blip r:embed="rId3">
            <a:extLst/>
          </a:blip>
          <a:stretch>
            <a:fillRect/>
          </a:stretch>
        </p:blipFill>
        <p:spPr>
          <a:xfrm>
            <a:off x="92812" y="122436"/>
            <a:ext cx="7640596" cy="673101"/>
          </a:xfrm>
          <a:prstGeom prst="rect">
            <a:avLst/>
          </a:prstGeom>
          <a:ln w="12700">
            <a:miter lim="400000"/>
          </a:ln>
        </p:spPr>
      </p:pic>
      <p:pic>
        <p:nvPicPr>
          <p:cNvPr id="51" name="Screen Shot 2014-12-16 at 3.23.14 PM.png"/>
          <p:cNvPicPr/>
          <p:nvPr/>
        </p:nvPicPr>
        <p:blipFill>
          <a:blip r:embed="rId4">
            <a:extLst/>
          </a:blip>
          <a:stretch>
            <a:fillRect/>
          </a:stretch>
        </p:blipFill>
        <p:spPr>
          <a:xfrm>
            <a:off x="86630" y="943037"/>
            <a:ext cx="4864406" cy="579968"/>
          </a:xfrm>
          <a:prstGeom prst="rect">
            <a:avLst/>
          </a:prstGeom>
          <a:ln w="12700">
            <a:miter lim="400000"/>
          </a:ln>
          <a:effectLst>
            <a:outerShdw blurRad="76200" dist="76200" dir="2700000" rotWithShape="0">
              <a:srgbClr val="000000">
                <a:alpha val="59680"/>
              </a:srgbClr>
            </a:outerShdw>
          </a:effectLst>
        </p:spPr>
      </p:pic>
      <p:grpSp>
        <p:nvGrpSpPr>
          <p:cNvPr id="54" name="Group 54"/>
          <p:cNvGrpSpPr/>
          <p:nvPr/>
        </p:nvGrpSpPr>
        <p:grpSpPr>
          <a:xfrm>
            <a:off x="355723" y="1285368"/>
            <a:ext cx="3693964" cy="4772060"/>
            <a:chOff x="0" y="0"/>
            <a:chExt cx="3693963" cy="4772058"/>
          </a:xfrm>
        </p:grpSpPr>
        <p:pic>
          <p:nvPicPr>
            <p:cNvPr id="52" name="old paper.gif"/>
            <p:cNvPicPr/>
            <p:nvPr/>
          </p:nvPicPr>
          <p:blipFill>
            <a:blip r:embed="rId2">
              <a:extLst/>
            </a:blip>
            <a:srcRect l="12202" t="5908" r="8928" b="7877"/>
            <a:stretch>
              <a:fillRect/>
            </a:stretch>
          </p:blipFill>
          <p:spPr>
            <a:xfrm rot="21343618">
              <a:off x="164232" y="119079"/>
              <a:ext cx="3365501" cy="4533901"/>
            </a:xfrm>
            <a:prstGeom prst="rect">
              <a:avLst/>
            </a:prstGeom>
            <a:ln w="12700" cap="flat">
              <a:noFill/>
              <a:miter lim="400000"/>
            </a:ln>
            <a:effectLst>
              <a:outerShdw blurRad="114300" dist="114300" dir="2700000" rotWithShape="0">
                <a:srgbClr val="000000"/>
              </a:outerShdw>
            </a:effectLst>
          </p:spPr>
        </p:pic>
        <p:sp>
          <p:nvSpPr>
            <p:cNvPr id="53" name="Shape 53"/>
            <p:cNvSpPr/>
            <p:nvPr/>
          </p:nvSpPr>
          <p:spPr>
            <a:xfrm rot="21343618">
              <a:off x="208764" y="222340"/>
              <a:ext cx="3213101" cy="3819910"/>
            </a:xfrm>
            <a:prstGeom prst="rect">
              <a:avLst/>
            </a:prstGeom>
            <a:noFill/>
            <a:ln w="12700" cap="flat">
              <a:noFill/>
              <a:miter lim="400000"/>
            </a:ln>
            <a:effectLst>
              <a:outerShdw blurRad="50800" dir="2700000" rotWithShape="0">
                <a:srgbClr val="000000"/>
              </a:outerShdw>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462288" lvl="0" indent="-370847">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b="1">
                  <a:latin typeface="Arial"/>
                  <a:ea typeface="Arial"/>
                  <a:cs typeface="Arial"/>
                  <a:sym typeface="Arial"/>
                </a:rPr>
                <a:t>SUCCESSES</a:t>
              </a:r>
              <a:endParaRPr sz="2200">
                <a:latin typeface="Arial"/>
                <a:ea typeface="Arial"/>
                <a:cs typeface="Arial"/>
                <a:sym typeface="Arial"/>
              </a:endParaRPr>
            </a:p>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a:latin typeface="Arial"/>
                  <a:ea typeface="Arial"/>
                  <a:cs typeface="Arial"/>
                  <a:sym typeface="Arial"/>
                </a:rPr>
                <a:t> •	Rebuilt Union &amp; repaired the S.</a:t>
              </a:r>
            </a:p>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200">
                <a:latin typeface="Arial"/>
                <a:ea typeface="Arial"/>
                <a:cs typeface="Arial"/>
                <a:sym typeface="Arial"/>
              </a:endParaRPr>
            </a:p>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a:latin typeface="Arial"/>
                  <a:ea typeface="Arial"/>
                  <a:cs typeface="Arial"/>
                  <a:sym typeface="Arial"/>
                </a:rPr>
                <a:t>•	Freedmen’s Bureau helped </a:t>
              </a:r>
              <a:r>
                <a:rPr sz="2200" u="sng">
                  <a:latin typeface="Arial"/>
                  <a:ea typeface="Arial"/>
                  <a:cs typeface="Arial"/>
                  <a:sym typeface="Arial"/>
                </a:rPr>
                <a:t>some</a:t>
              </a:r>
              <a:r>
                <a:rPr sz="2200">
                  <a:latin typeface="Arial"/>
                  <a:ea typeface="Arial"/>
                  <a:cs typeface="Arial"/>
                  <a:sym typeface="Arial"/>
                </a:rPr>
                <a:t> blacks gain housing, jobs &amp; education.</a:t>
              </a:r>
            </a:p>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200">
                <a:latin typeface="Arial"/>
                <a:ea typeface="Arial"/>
                <a:cs typeface="Arial"/>
                <a:sym typeface="Arial"/>
              </a:endParaRPr>
            </a:p>
            <a:p>
              <a:pPr marL="462288" lvl="0" indent="-370847" algn="l">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a:latin typeface="Arial"/>
                  <a:ea typeface="Arial"/>
                  <a:cs typeface="Arial"/>
                  <a:sym typeface="Arial"/>
                </a:rPr>
                <a:t>• 	S. gets public school system</a:t>
              </a:r>
            </a:p>
          </p:txBody>
        </p:sp>
      </p:grpSp>
      <p:pic>
        <p:nvPicPr>
          <p:cNvPr id="55" name="Screen Shot 2014-12-16 at 2.17.38 PM.png"/>
          <p:cNvPicPr/>
          <p:nvPr/>
        </p:nvPicPr>
        <p:blipFill>
          <a:blip r:embed="rId5">
            <a:extLst/>
          </a:blip>
          <a:stretch>
            <a:fillRect/>
          </a:stretch>
        </p:blipFill>
        <p:spPr>
          <a:xfrm>
            <a:off x="946409" y="6070470"/>
            <a:ext cx="7807134" cy="724160"/>
          </a:xfrm>
          <a:prstGeom prst="rect">
            <a:avLst/>
          </a:prstGeom>
          <a:ln w="12700">
            <a:miter lim="400000"/>
          </a:ln>
        </p:spPr>
      </p:pic>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par>
                          <p:cTn id="8" fill="hold">
                            <p:stCondLst>
                              <p:cond delay="1000"/>
                            </p:stCondLst>
                            <p:childTnLst>
                              <p:par>
                                <p:cTn id="9" presetID="17" presetClass="entr" presetSubtype="8" fill="hold" grpId="2" nodeType="afterEffect">
                                  <p:stCondLst>
                                    <p:cond delay="0"/>
                                  </p:stCondLst>
                                  <p:iterate>
                                    <p:tmAbs val="0"/>
                                  </p:iterate>
                                  <p:childTnLst>
                                    <p:set>
                                      <p:cBhvr>
                                        <p:cTn id="10" fill="hold"/>
                                        <p:tgtEl>
                                          <p:spTgt spid="54"/>
                                        </p:tgtEl>
                                        <p:attrNameLst>
                                          <p:attrName>style.visibility</p:attrName>
                                        </p:attrNameLst>
                                      </p:cBhvr>
                                      <p:to>
                                        <p:strVal val="visible"/>
                                      </p:to>
                                    </p:set>
                                    <p:anim calcmode="lin" valueType="num">
                                      <p:cBhvr>
                                        <p:cTn id="11" dur="1000" fill="hold"/>
                                        <p:tgtEl>
                                          <p:spTgt spid="54"/>
                                        </p:tgtEl>
                                        <p:attrNameLst>
                                          <p:attrName>ppt_x</p:attrName>
                                        </p:attrNameLst>
                                      </p:cBhvr>
                                      <p:tavLst>
                                        <p:tav tm="0">
                                          <p:val>
                                            <p:strVal val="#ppt_x-#ppt_w/2"/>
                                          </p:val>
                                        </p:tav>
                                        <p:tav tm="100000">
                                          <p:val>
                                            <p:strVal val="#ppt_x"/>
                                          </p:val>
                                        </p:tav>
                                      </p:tavLst>
                                    </p:anim>
                                    <p:anim calcmode="lin" valueType="num">
                                      <p:cBhvr>
                                        <p:cTn id="12" dur="1000" fill="hold"/>
                                        <p:tgtEl>
                                          <p:spTgt spid="54"/>
                                        </p:tgtEl>
                                        <p:attrNameLst>
                                          <p:attrName>ppt_y</p:attrName>
                                        </p:attrNameLst>
                                      </p:cBhvr>
                                      <p:tavLst>
                                        <p:tav tm="0">
                                          <p:val>
                                            <p:strVal val="#ppt_y"/>
                                          </p:val>
                                        </p:tav>
                                        <p:tav tm="100000">
                                          <p:val>
                                            <p:strVal val="#ppt_y"/>
                                          </p:val>
                                        </p:tav>
                                      </p:tavLst>
                                    </p:anim>
                                    <p:anim calcmode="lin" valueType="num">
                                      <p:cBhvr>
                                        <p:cTn id="13" dur="1000" fill="hold"/>
                                        <p:tgtEl>
                                          <p:spTgt spid="54"/>
                                        </p:tgtEl>
                                        <p:attrNameLst>
                                          <p:attrName>ppt_w</p:attrName>
                                        </p:attrNameLst>
                                      </p:cBhvr>
                                      <p:tavLst>
                                        <p:tav tm="0">
                                          <p:val>
                                            <p:fltVal val="0"/>
                                          </p:val>
                                        </p:tav>
                                        <p:tav tm="100000">
                                          <p:val>
                                            <p:strVal val="#ppt_w"/>
                                          </p:val>
                                        </p:tav>
                                      </p:tavLst>
                                    </p:anim>
                                    <p:anim calcmode="lin" valueType="num">
                                      <p:cBhvr>
                                        <p:cTn id="14" dur="1000" fill="hold"/>
                                        <p:tgtEl>
                                          <p:spTgt spid="5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2" fill="hold" grpId="3" nodeType="clickEffect">
                                  <p:stCondLst>
                                    <p:cond delay="0"/>
                                  </p:stCondLst>
                                  <p:iterate>
                                    <p:tmAbs val="0"/>
                                  </p:iterate>
                                  <p:childTnLst>
                                    <p:set>
                                      <p:cBhvr>
                                        <p:cTn id="18" fill="hold"/>
                                        <p:tgtEl>
                                          <p:spTgt spid="49"/>
                                        </p:tgtEl>
                                        <p:attrNameLst>
                                          <p:attrName>style.visibility</p:attrName>
                                        </p:attrNameLst>
                                      </p:cBhvr>
                                      <p:to>
                                        <p:strVal val="visible"/>
                                      </p:to>
                                    </p:set>
                                    <p:anim calcmode="lin" valueType="num">
                                      <p:cBhvr>
                                        <p:cTn id="19" dur="1000" fill="hold"/>
                                        <p:tgtEl>
                                          <p:spTgt spid="49"/>
                                        </p:tgtEl>
                                        <p:attrNameLst>
                                          <p:attrName>ppt_x</p:attrName>
                                        </p:attrNameLst>
                                      </p:cBhvr>
                                      <p:tavLst>
                                        <p:tav tm="0">
                                          <p:val>
                                            <p:strVal val="#ppt_x+#ppt_w/2"/>
                                          </p:val>
                                        </p:tav>
                                        <p:tav tm="100000">
                                          <p:val>
                                            <p:strVal val="#ppt_x"/>
                                          </p:val>
                                        </p:tav>
                                      </p:tavLst>
                                    </p:anim>
                                    <p:anim calcmode="lin" valueType="num">
                                      <p:cBhvr>
                                        <p:cTn id="20" dur="1000" fill="hold"/>
                                        <p:tgtEl>
                                          <p:spTgt spid="49"/>
                                        </p:tgtEl>
                                        <p:attrNameLst>
                                          <p:attrName>ppt_y</p:attrName>
                                        </p:attrNameLst>
                                      </p:cBhvr>
                                      <p:tavLst>
                                        <p:tav tm="0">
                                          <p:val>
                                            <p:strVal val="#ppt_y"/>
                                          </p:val>
                                        </p:tav>
                                        <p:tav tm="100000">
                                          <p:val>
                                            <p:strVal val="#ppt_y"/>
                                          </p:val>
                                        </p:tav>
                                      </p:tavLst>
                                    </p:anim>
                                    <p:anim calcmode="lin" valueType="num">
                                      <p:cBhvr>
                                        <p:cTn id="21" dur="1000" fill="hold"/>
                                        <p:tgtEl>
                                          <p:spTgt spid="49"/>
                                        </p:tgtEl>
                                        <p:attrNameLst>
                                          <p:attrName>ppt_w</p:attrName>
                                        </p:attrNameLst>
                                      </p:cBhvr>
                                      <p:tavLst>
                                        <p:tav tm="0">
                                          <p:val>
                                            <p:fltVal val="0"/>
                                          </p:val>
                                        </p:tav>
                                        <p:tav tm="100000">
                                          <p:val>
                                            <p:strVal val="#ppt_w"/>
                                          </p:val>
                                        </p:tav>
                                      </p:tavLst>
                                    </p:anim>
                                    <p:anim calcmode="lin" valueType="num">
                                      <p:cBhvr>
                                        <p:cTn id="22" dur="1000" fill="hold"/>
                                        <p:tgtEl>
                                          <p:spTgt spid="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3" animBg="1" advAuto="0"/>
      <p:bldP spid="51" grpId="1" animBg="1" advAuto="0"/>
      <p:bldP spid="54"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Exit Ticket.png"/>
          <p:cNvPicPr>
            <a:picLocks/>
          </p:cNvPicPr>
          <p:nvPr/>
        </p:nvPicPr>
        <p:blipFill>
          <a:blip r:embed="rId2">
            <a:extLst/>
          </a:blip>
          <a:srcRect l="2458" t="6222" r="2458" b="6222"/>
          <a:stretch>
            <a:fillRect/>
          </a:stretch>
        </p:blipFill>
        <p:spPr>
          <a:xfrm>
            <a:off x="23615" y="-5126"/>
            <a:ext cx="9096771" cy="6868252"/>
          </a:xfrm>
          <a:prstGeom prst="rect">
            <a:avLst/>
          </a:prstGeom>
          <a:ln w="12700">
            <a:miter lim="400000"/>
          </a:ln>
        </p:spPr>
      </p:pic>
      <p:sp>
        <p:nvSpPr>
          <p:cNvPr id="82" name="Shape 82"/>
          <p:cNvSpPr>
            <a:spLocks noGrp="1"/>
          </p:cNvSpPr>
          <p:nvPr>
            <p:ph type="title"/>
          </p:nvPr>
        </p:nvSpPr>
        <p:spPr>
          <a:xfrm>
            <a:off x="390047" y="4419600"/>
            <a:ext cx="6562003" cy="2220024"/>
          </a:xfrm>
          <a:prstGeom prst="rect">
            <a:avLst/>
          </a:prstGeom>
          <a:effectLst>
            <a:outerShdw blurRad="127000" dir="5400000" rotWithShape="0">
              <a:srgbClr val="000000"/>
            </a:outerShdw>
          </a:effectLst>
        </p:spPr>
        <p:txBody>
          <a:bodyPr>
            <a:normAutofit fontScale="90000"/>
          </a:bodyPr>
          <a:lstStyle>
            <a:lvl1pPr marR="457200" algn="l" defTabSz="457200">
              <a:lnSpc>
                <a:spcPct val="90000"/>
              </a:lnSpc>
              <a:defRPr sz="7400">
                <a:effectLst>
                  <a:outerShdw blurRad="50800" dist="63500" dir="18900000" rotWithShape="0">
                    <a:srgbClr val="000000"/>
                  </a:outerShdw>
                </a:effectLst>
              </a:defRPr>
            </a:lvl1pPr>
          </a:lstStyle>
          <a:p>
            <a:r>
              <a:rPr dirty="0">
                <a:solidFill>
                  <a:schemeClr val="bg1"/>
                </a:solidFill>
              </a:rPr>
              <a:t>Describe one important thing you learned in class today.</a:t>
            </a:r>
          </a:p>
        </p:txBody>
      </p:sp>
    </p:spTree>
    <p:extLst>
      <p:ext uri="{BB962C8B-B14F-4D97-AF65-F5344CB8AC3E}">
        <p14:creationId xmlns:p14="http://schemas.microsoft.com/office/powerpoint/2010/main" val="2116365154"/>
      </p:ext>
    </p:extLst>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1" hangingPunct="0">
          <a:lnSpc>
            <a:spcPts val="14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sz="1200" b="0" i="0" u="none" strike="noStrike" cap="none" spc="0" normalizeH="0" baseline="0">
            <a:ln>
              <a:noFill/>
            </a:ln>
            <a:solidFill>
              <a:srgbClr val="000000"/>
            </a:solidFill>
            <a:effectLst>
              <a:outerShdw blurRad="38100" dist="12700" dir="5400000" rotWithShape="0">
                <a:srgbClr val="000000">
                  <a:alpha val="50000"/>
                </a:srgbClr>
              </a:outerShdw>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ts val="14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sz="1200" b="0" i="0" u="none" strike="noStrike" cap="none" spc="0" normalizeH="0" baseline="0">
            <a:ln>
              <a:noFill/>
            </a:ln>
            <a:solidFill>
              <a:srgbClr val="000000"/>
            </a:solidFill>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1" hangingPunct="0">
          <a:lnSpc>
            <a:spcPts val="14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sz="1200" b="0" i="0" u="none" strike="noStrike" cap="none" spc="0" normalizeH="0" baseline="0">
            <a:ln>
              <a:noFill/>
            </a:ln>
            <a:solidFill>
              <a:srgbClr val="000000"/>
            </a:solidFill>
            <a:effectLst>
              <a:outerShdw blurRad="38100" dist="12700" dir="5400000" rotWithShape="0">
                <a:srgbClr val="000000">
                  <a:alpha val="50000"/>
                </a:srgbClr>
              </a:outerShdw>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ts val="14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sz="1200" b="0" i="0" u="none" strike="noStrike" cap="none" spc="0" normalizeH="0" baseline="0">
            <a:ln>
              <a:noFill/>
            </a:ln>
            <a:solidFill>
              <a:srgbClr val="000000"/>
            </a:solidFill>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TotalTime>
  <Words>773</Words>
  <Application>Microsoft Office PowerPoint</Application>
  <PresentationFormat>On-screen Show (4:3)</PresentationFormat>
  <Paragraphs>102</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White</vt:lpstr>
      <vt:lpstr>PowerPoint Presentation</vt:lpstr>
      <vt:lpstr>PowerPoint Presentation</vt:lpstr>
      <vt:lpstr>PowerPoint Presentation</vt:lpstr>
      <vt:lpstr>PowerPoint Presentation</vt:lpstr>
      <vt:lpstr>PowerPoint Presentation</vt:lpstr>
      <vt:lpstr>Describe one important thing you learned in class today.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LocalAdmin</cp:lastModifiedBy>
  <cp:revision>6</cp:revision>
  <dcterms:modified xsi:type="dcterms:W3CDTF">2016-05-17T02:56:45Z</dcterms:modified>
</cp:coreProperties>
</file>