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3.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6" r:id="rId2"/>
    <p:sldId id="265" r:id="rId3"/>
    <p:sldId id="256" r:id="rId4"/>
    <p:sldId id="257" r:id="rId5"/>
    <p:sldId id="258" r:id="rId6"/>
    <p:sldId id="259" r:id="rId7"/>
    <p:sldId id="260" r:id="rId8"/>
    <p:sldId id="261" r:id="rId9"/>
    <p:sldId id="263" r:id="rId10"/>
    <p:sldId id="262" r:id="rId11"/>
    <p:sldId id="264" r:id="rId12"/>
    <p:sldId id="267" r:id="rId13"/>
  </p:sldIdLst>
  <p:sldSz cx="13004800" cy="9753600"/>
  <p:notesSz cx="6858000" cy="9144000"/>
  <p:defaultTextStyle>
    <a:lvl1pPr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1pPr>
    <a:lvl2pPr indent="3429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2pPr>
    <a:lvl3pPr indent="6858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3pPr>
    <a:lvl4pPr indent="10287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4pPr>
    <a:lvl5pPr indent="13716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5pPr>
    <a:lvl6pPr indent="17145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6pPr>
    <a:lvl7pPr indent="20574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7pPr>
    <a:lvl8pPr indent="24003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8pPr>
    <a:lvl9pPr indent="27432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22" autoAdjust="0"/>
  </p:normalViewPr>
  <p:slideViewPr>
    <p:cSldViewPr>
      <p:cViewPr varScale="1">
        <p:scale>
          <a:sx n="34" d="100"/>
          <a:sy n="34" d="100"/>
        </p:scale>
        <p:origin x="-2082" y="-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15646017"/>
      </p:ext>
    </p:extLst>
  </p:cSld>
  <p:clrMap bg1="lt1" tx1="dk1" bg2="lt2" tx2="dk2" accent1="accent1" accent2="accent2" accent3="accent3" accent4="accent4" accent5="accent5" accent6="accent6" hlink="hlink" folHlink="folHlink"/>
  <p:notesStyle>
    <a:lvl1pPr defTabSz="647700">
      <a:defRPr sz="2200">
        <a:latin typeface="Lucida Grande"/>
        <a:ea typeface="Lucida Grande"/>
        <a:cs typeface="Lucida Grande"/>
        <a:sym typeface="Lucida Grande"/>
      </a:defRPr>
    </a:lvl1pPr>
    <a:lvl2pPr indent="228600" defTabSz="647700">
      <a:defRPr sz="2200">
        <a:latin typeface="Lucida Grande"/>
        <a:ea typeface="Lucida Grande"/>
        <a:cs typeface="Lucida Grande"/>
        <a:sym typeface="Lucida Grande"/>
      </a:defRPr>
    </a:lvl2pPr>
    <a:lvl3pPr indent="457200" defTabSz="647700">
      <a:defRPr sz="2200">
        <a:latin typeface="Lucida Grande"/>
        <a:ea typeface="Lucida Grande"/>
        <a:cs typeface="Lucida Grande"/>
        <a:sym typeface="Lucida Grande"/>
      </a:defRPr>
    </a:lvl3pPr>
    <a:lvl4pPr indent="685800" defTabSz="647700">
      <a:defRPr sz="2200">
        <a:latin typeface="Lucida Grande"/>
        <a:ea typeface="Lucida Grande"/>
        <a:cs typeface="Lucida Grande"/>
        <a:sym typeface="Lucida Grande"/>
      </a:defRPr>
    </a:lvl4pPr>
    <a:lvl5pPr indent="914400" defTabSz="647700">
      <a:defRPr sz="2200">
        <a:latin typeface="Lucida Grande"/>
        <a:ea typeface="Lucida Grande"/>
        <a:cs typeface="Lucida Grande"/>
        <a:sym typeface="Lucida Grande"/>
      </a:defRPr>
    </a:lvl5pPr>
    <a:lvl6pPr indent="1143000" defTabSz="647700">
      <a:defRPr sz="2200">
        <a:latin typeface="Lucida Grande"/>
        <a:ea typeface="Lucida Grande"/>
        <a:cs typeface="Lucida Grande"/>
        <a:sym typeface="Lucida Grande"/>
      </a:defRPr>
    </a:lvl6pPr>
    <a:lvl7pPr indent="1371600" defTabSz="647700">
      <a:defRPr sz="2200">
        <a:latin typeface="Lucida Grande"/>
        <a:ea typeface="Lucida Grande"/>
        <a:cs typeface="Lucida Grande"/>
        <a:sym typeface="Lucida Grande"/>
      </a:defRPr>
    </a:lvl7pPr>
    <a:lvl8pPr indent="1600200" defTabSz="647700">
      <a:defRPr sz="2200">
        <a:latin typeface="Lucida Grande"/>
        <a:ea typeface="Lucida Grande"/>
        <a:cs typeface="Lucida Grande"/>
        <a:sym typeface="Lucida Grande"/>
      </a:defRPr>
    </a:lvl8pPr>
    <a:lvl9pPr indent="1828800" defTabSz="6477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dYN3xa6eWFk&amp;list=UUah6AOt0N8Az0V9URLUQPW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endParaRPr/>
          </a:p>
        </p:txBody>
      </p:sp>
      <p:sp>
        <p:nvSpPr>
          <p:cNvPr id="70" name="Shape 70"/>
          <p:cNvSpPr>
            <a:spLocks noGrp="1"/>
          </p:cNvSpPr>
          <p:nvPr>
            <p:ph type="body" sz="quarter" idx="1"/>
          </p:nvPr>
        </p:nvSpPr>
        <p:spPr>
          <a:prstGeom prst="rect">
            <a:avLst/>
          </a:prstGeom>
        </p:spPr>
        <p:txBody>
          <a:bodyPr/>
          <a:lstStyle/>
          <a:p>
            <a:pPr marR="457200">
              <a:lnSpc>
                <a:spcPct val="100000"/>
              </a:lnSpc>
              <a:defRPr sz="4700" u="sng">
                <a:solidFill>
                  <a:srgbClr val="040404"/>
                </a:solidFill>
                <a:effectLst>
                  <a:outerShdw blurRad="152400" dist="12700" dir="16080000" rotWithShape="0">
                    <a:srgbClr val="000000"/>
                  </a:outerShdw>
                </a:effectLst>
                <a:latin typeface="Gill Sans"/>
                <a:ea typeface="Gill Sans"/>
                <a:cs typeface="Gill Sans"/>
                <a:sym typeface="Gill Sans"/>
              </a:defRPr>
            </a:pPr>
            <a:r>
              <a:t>Andrew Johnson Mends the Union</a:t>
            </a:r>
          </a:p>
          <a:p>
            <a:pPr defTabSz="584200">
              <a:lnSpc>
                <a:spcPct val="100000"/>
              </a:lnSpc>
              <a:defRPr>
                <a:latin typeface="Lucida Grande"/>
                <a:ea typeface="Lucida Grande"/>
                <a:cs typeface="Lucida Grande"/>
                <a:sym typeface="Lucida Grande"/>
              </a:defRPr>
            </a:pPr>
            <a:r>
              <a:t>This Cartoon shows President Andrew Johnson mending a coat in a tailor shop.</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1. The sign on the wall says, “A. Johnson, Tailor.”</a:t>
            </a:r>
          </a:p>
          <a:p>
            <a:pPr defTabSz="584200">
              <a:lnSpc>
                <a:spcPct val="100000"/>
              </a:lnSpc>
              <a:defRPr>
                <a:latin typeface="Lucida Grande"/>
                <a:ea typeface="Lucida Grande"/>
                <a:cs typeface="Lucida Grande"/>
                <a:sym typeface="Lucida Grande"/>
              </a:defRPr>
            </a:pPr>
            <a:r>
              <a:t>2. Uncle Sam, a familiar cartoon symbol of the United States, is waiting for his coat to be repaired.</a:t>
            </a:r>
          </a:p>
          <a:p>
            <a:pPr defTabSz="584200">
              <a:lnSpc>
                <a:spcPct val="100000"/>
              </a:lnSpc>
              <a:defRPr>
                <a:latin typeface="Lucida Grande"/>
                <a:ea typeface="Lucida Grande"/>
                <a:cs typeface="Lucida Grande"/>
                <a:sym typeface="Lucida Grande"/>
              </a:defRPr>
            </a:pPr>
            <a:r>
              <a:t>3. Represents the reunited nation, which had been torn apart by the Civil War.  Sections of the coat are labeled with the names of states, both Union and Confederate</a:t>
            </a:r>
          </a:p>
          <a:p>
            <a:pPr defTabSz="584200">
              <a:lnSpc>
                <a:spcPct val="100000"/>
              </a:lnSpc>
              <a:defRPr>
                <a:latin typeface="Lucida Grande"/>
                <a:ea typeface="Lucida Grande"/>
                <a:cs typeface="Lucida Grande"/>
                <a:sym typeface="Lucida Grande"/>
              </a:defRPr>
            </a:pPr>
            <a:r>
              <a:t>4. The cartoon displays a positive attitude about Johnson, as if his expert tailoring” is just what the nation needs.  Uncle Sam is smiling, and Johnson looks confident.</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5. Possible answer: Jefferson Davis, the former president of the Confederacy, has placed an order for a certain kind of Reconstruction plan that will “suit” the southern states.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An embedded link to a 2:12 minute Enforcement Act </a:t>
            </a:r>
            <a:r>
              <a:rPr lang="en-US" sz="2800" dirty="0" err="1" smtClean="0">
                <a:uFill>
                  <a:solidFill>
                    <a:srgbClr val="FFFFFF"/>
                  </a:solidFill>
                </a:uFill>
                <a:latin typeface="Arial"/>
                <a:ea typeface="Arial"/>
                <a:cs typeface="Arial"/>
                <a:sym typeface="Arial"/>
              </a:rPr>
              <a:t>Youtube</a:t>
            </a:r>
            <a:r>
              <a:rPr lang="en-US" sz="2800" dirty="0" smtClean="0">
                <a:uFill>
                  <a:solidFill>
                    <a:srgbClr val="FFFFFF"/>
                  </a:solidFill>
                </a:uFill>
                <a:latin typeface="Arial"/>
                <a:ea typeface="Arial"/>
                <a:cs typeface="Arial"/>
                <a:sym typeface="Arial"/>
              </a:rPr>
              <a:t> video begins next</a:t>
            </a:r>
            <a:r>
              <a:rPr lang="en-US" sz="2800" baseline="0" dirty="0" smtClean="0">
                <a:uFill>
                  <a:solidFill>
                    <a:srgbClr val="FFFFFF"/>
                  </a:solidFill>
                </a:uFill>
                <a:latin typeface="Arial"/>
                <a:ea typeface="Arial"/>
                <a:cs typeface="Arial"/>
                <a:sym typeface="Arial"/>
              </a:rPr>
              <a:t> slide </a:t>
            </a:r>
            <a:r>
              <a:rPr lang="en-US" sz="2800" dirty="0" smtClean="0">
                <a:uFill>
                  <a:solidFill>
                    <a:srgbClr val="FFFFFF"/>
                  </a:solidFill>
                </a:uFill>
                <a:latin typeface="Arial"/>
                <a:ea typeface="Arial"/>
                <a:cs typeface="Arial"/>
                <a:sym typeface="Arial"/>
              </a:rPr>
              <a:t>. </a:t>
            </a:r>
          </a:p>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Mac users, click on black circle to open browser and view a 2:12 minute Enforcement</a:t>
            </a:r>
            <a:r>
              <a:rPr lang="en-US" sz="2800" baseline="0" dirty="0" smtClean="0">
                <a:uFill>
                  <a:solidFill>
                    <a:srgbClr val="FFFFFF"/>
                  </a:solidFill>
                </a:uFill>
                <a:latin typeface="Arial"/>
                <a:ea typeface="Arial"/>
                <a:cs typeface="Arial"/>
                <a:sym typeface="Arial"/>
              </a:rPr>
              <a:t> Act</a:t>
            </a:r>
            <a:r>
              <a:rPr lang="en-US" sz="2800" dirty="0" smtClean="0">
                <a:uFill>
                  <a:solidFill>
                    <a:srgbClr val="FFFFFF"/>
                  </a:solidFill>
                </a:uFill>
                <a:latin typeface="Arial"/>
                <a:ea typeface="Arial"/>
                <a:cs typeface="Arial"/>
                <a:sym typeface="Arial"/>
              </a:rPr>
              <a:t> </a:t>
            </a:r>
            <a:r>
              <a:rPr lang="en-US" sz="2800" dirty="0" err="1" smtClean="0">
                <a:uFill>
                  <a:solidFill>
                    <a:srgbClr val="FFFFFF"/>
                  </a:solidFill>
                </a:uFill>
                <a:latin typeface="Arial"/>
                <a:ea typeface="Arial"/>
                <a:cs typeface="Arial"/>
                <a:sym typeface="Arial"/>
              </a:rPr>
              <a:t>Youtube</a:t>
            </a:r>
            <a:r>
              <a:rPr lang="en-US" sz="2800" dirty="0" smtClean="0">
                <a:uFill>
                  <a:solidFill>
                    <a:srgbClr val="FFFFFF"/>
                  </a:solidFill>
                </a:uFill>
                <a:latin typeface="Arial"/>
                <a:ea typeface="Arial"/>
                <a:cs typeface="Arial"/>
                <a:sym typeface="Arial"/>
              </a:rPr>
              <a:t> video.</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lang="en-US" sz="2600" i="1" dirty="0" smtClean="0">
              <a:latin typeface="Helvetica"/>
              <a:ea typeface="Helvetica"/>
              <a:cs typeface="Helvetica"/>
              <a:sym typeface="Helvetic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i="1" dirty="0" smtClean="0">
                <a:latin typeface="Helvetica"/>
                <a:ea typeface="Helvetica"/>
                <a:cs typeface="Helvetica"/>
                <a:sym typeface="Helvetica"/>
              </a:rPr>
              <a:t>Photo </a:t>
            </a:r>
            <a:r>
              <a:rPr sz="2600" i="1" dirty="0">
                <a:latin typeface="Helvetica"/>
                <a:ea typeface="Helvetica"/>
                <a:cs typeface="Helvetica"/>
                <a:sym typeface="Helvetica"/>
              </a:rPr>
              <a:t>of Grant at table is a link to a </a:t>
            </a:r>
            <a:r>
              <a:rPr sz="2600" i="1" dirty="0" err="1">
                <a:latin typeface="Helvetica"/>
                <a:ea typeface="Helvetica"/>
                <a:cs typeface="Helvetica"/>
                <a:sym typeface="Helvetica"/>
              </a:rPr>
              <a:t>Youtube</a:t>
            </a:r>
            <a:r>
              <a:rPr sz="2600" i="1" dirty="0">
                <a:latin typeface="Helvetica"/>
                <a:ea typeface="Helvetica"/>
                <a:cs typeface="Helvetica"/>
                <a:sym typeface="Helvetica"/>
              </a:rPr>
              <a:t> video. Click on photo during presentation to view video.</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dirty="0">
              <a:latin typeface="Helvetica"/>
              <a:ea typeface="Helvetica"/>
              <a:cs typeface="Helvetica"/>
              <a:sym typeface="Helvetic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latin typeface="Verdana"/>
                <a:ea typeface="Verdana"/>
                <a:cs typeface="Verdana"/>
                <a:sym typeface="Verdana"/>
              </a:rPr>
              <a:t>In 1866, What had started out as a social club in Tennessee, became a terrorist group in the South.  It was the Ku Klux Klan.</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latin typeface="Verdana"/>
                <a:ea typeface="Verdana"/>
                <a:cs typeface="Verdana"/>
                <a:sym typeface="Verdana"/>
              </a:rPr>
              <a:t>The goal: “to defend the social and political superiority” of whites against what they called the “aggressions of an inferior race”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dirty="0">
                <a:latin typeface="Verdana"/>
                <a:ea typeface="Verdana"/>
                <a:cs typeface="Verdana"/>
                <a:sym typeface="Verdana"/>
              </a:rPr>
              <a:t>V. T</a:t>
            </a:r>
            <a:r>
              <a:rPr sz="3000" dirty="0">
                <a:latin typeface="Verdana"/>
                <a:ea typeface="Verdana"/>
                <a:cs typeface="Verdana"/>
                <a:sym typeface="Verdana"/>
              </a:rPr>
              <a:t>hey even terrorized those who learned how to read.</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dirty="0">
              <a:latin typeface="Verdana"/>
              <a:ea typeface="Verdana"/>
              <a:cs typeface="Verdana"/>
              <a:sym typeface="Verdan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latin typeface="Verdana"/>
                <a:ea typeface="Verdana"/>
                <a:cs typeface="Verdana"/>
                <a:sym typeface="Verdana"/>
              </a:rPr>
              <a:t>NEXT SLIDE </a:t>
            </a:r>
          </a:p>
          <a:p>
            <a:pPr marL="165100" lvl="0">
              <a:lnSpc>
                <a:spcPts val="3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800" dirty="0">
                <a:latin typeface="Arial"/>
                <a:ea typeface="Arial"/>
                <a:cs typeface="Arial"/>
                <a:sym typeface="Arial"/>
              </a:rPr>
              <a:t>=  1. Reconstruction legislatures taxed and spent heavily, putting southern states into deeper debt.</a:t>
            </a:r>
          </a:p>
          <a:p>
            <a:pPr marL="165100" lvl="0">
              <a:lnSpc>
                <a:spcPts val="3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800" dirty="0">
                <a:latin typeface="Arial"/>
                <a:ea typeface="Arial"/>
                <a:cs typeface="Arial"/>
                <a:sym typeface="Arial"/>
              </a:rPr>
              <a:t>		2. Reconstruction came to symbolize corruption, greed, and poor government.</a:t>
            </a:r>
          </a:p>
          <a:p>
            <a:pPr marL="165100" lvl="0">
              <a:lnSpc>
                <a:spcPts val="3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800" dirty="0">
                <a:latin typeface="Arial"/>
                <a:ea typeface="Arial"/>
                <a:cs typeface="Arial"/>
                <a:sym typeface="Arial"/>
              </a:rPr>
              <a:t>		3. White dominated southern states blocked many federal Reconstruction policies.</a:t>
            </a:r>
          </a:p>
          <a:p>
            <a:pPr marL="165100" lvl="0">
              <a:lnSpc>
                <a:spcPts val="3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800" dirty="0">
                <a:latin typeface="Arial"/>
                <a:ea typeface="Arial"/>
                <a:cs typeface="Arial"/>
                <a:sym typeface="Arial"/>
              </a:rPr>
              <a:t>		4. Northern voters never fully supported the Radical’s goal of racial equality</a:t>
            </a:r>
          </a:p>
          <a:p>
            <a:pPr marL="165100" lvl="0">
              <a:lnSpc>
                <a:spcPts val="34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800" dirty="0">
                <a:latin typeface="Arial"/>
                <a:ea typeface="Arial"/>
                <a:cs typeface="Arial"/>
                <a:sym typeface="Arial"/>
              </a:rPr>
              <a:t>		5. A nationwide economic downturn in 1873 diverted public attention from the movement for equal rights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An embedded link to a 2:12 minute Enforcement Act YouTube video begins here. </a:t>
            </a:r>
          </a:p>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Mac users, click on black circle to open browser and view a 2:12 minute Enforcement</a:t>
            </a:r>
            <a:r>
              <a:rPr lang="en-US" sz="2800" baseline="0" dirty="0" smtClean="0">
                <a:uFill>
                  <a:solidFill>
                    <a:srgbClr val="FFFFFF"/>
                  </a:solidFill>
                </a:uFill>
                <a:latin typeface="Arial"/>
                <a:ea typeface="Arial"/>
                <a:cs typeface="Arial"/>
                <a:sym typeface="Arial"/>
              </a:rPr>
              <a:t> Act</a:t>
            </a:r>
            <a:r>
              <a:rPr lang="en-US" sz="2800" dirty="0" smtClean="0">
                <a:uFill>
                  <a:solidFill>
                    <a:srgbClr val="FFFFFF"/>
                  </a:solidFill>
                </a:uFill>
                <a:latin typeface="Arial"/>
                <a:ea typeface="Arial"/>
                <a:cs typeface="Arial"/>
                <a:sym typeface="Arial"/>
              </a:rPr>
              <a:t> </a:t>
            </a:r>
            <a:r>
              <a:rPr lang="en-US" sz="2800" dirty="0" err="1" smtClean="0">
                <a:uFill>
                  <a:solidFill>
                    <a:srgbClr val="FFFFFF"/>
                  </a:solidFill>
                </a:uFill>
                <a:latin typeface="Arial"/>
                <a:ea typeface="Arial"/>
                <a:cs typeface="Arial"/>
                <a:sym typeface="Arial"/>
              </a:rPr>
              <a:t>Youtube</a:t>
            </a:r>
            <a:r>
              <a:rPr lang="en-US" sz="2800" dirty="0" smtClean="0">
                <a:uFill>
                  <a:solidFill>
                    <a:srgbClr val="FFFFFF"/>
                  </a:solidFill>
                </a:uFill>
                <a:latin typeface="Arial"/>
                <a:ea typeface="Arial"/>
                <a:cs typeface="Arial"/>
                <a:sym typeface="Arial"/>
              </a:rPr>
              <a:t> video.</a:t>
            </a:r>
          </a:p>
          <a:p>
            <a:pPr marR="40639" lvl="0" defTabSz="914400">
              <a:spcBef>
                <a:spcPts val="500"/>
              </a:spcBef>
              <a:buClr>
                <a:srgbClr val="FFFFFF"/>
              </a:buClr>
              <a:defRPr sz="1800"/>
            </a:pPr>
            <a:endParaRPr lang="en-US" sz="2800" dirty="0" smtClean="0">
              <a:uFill>
                <a:solidFill>
                  <a:srgbClr val="FFFFFF"/>
                </a:solidFill>
              </a:uFill>
              <a:latin typeface="Arial"/>
              <a:ea typeface="Arial"/>
              <a:cs typeface="Arial"/>
              <a:sym typeface="Arial"/>
            </a:endParaRPr>
          </a:p>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Original link: </a:t>
            </a:r>
            <a:r>
              <a:rPr lang="en-US" sz="1800" u="sng" baseline="0" dirty="0" smtClean="0">
                <a:latin typeface="Lucida Grande"/>
                <a:ea typeface="Lucida Grande"/>
                <a:cs typeface="Lucida Grande"/>
                <a:sym typeface="Lucida Grande"/>
                <a:hlinkClick r:id="rId3"/>
              </a:rPr>
              <a:t>https://www.youtube.com/watch?v=dYN3xa6eWFk&amp;list=UUah6AOt0N8Az0V9URLUQPWA</a:t>
            </a:r>
            <a:endParaRPr lang="en-US" sz="2800" dirty="0" smtClean="0">
              <a:uFill>
                <a:solidFill>
                  <a:srgbClr val="FFFFFF"/>
                </a:solidFill>
              </a:uFill>
              <a:latin typeface="Arial"/>
              <a:ea typeface="Arial"/>
              <a:cs typeface="Arial"/>
              <a:sym typeface="Arial"/>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lang="en-US" sz="2600" i="1" dirty="0" smtClean="0">
              <a:latin typeface="Helvetica"/>
              <a:ea typeface="Helvetica"/>
              <a:cs typeface="Helvetica"/>
              <a:sym typeface="Helvetic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i="1" dirty="0" smtClean="0">
                <a:latin typeface="Helvetica"/>
                <a:ea typeface="Helvetica"/>
                <a:cs typeface="Helvetica"/>
                <a:sym typeface="Helvetica"/>
              </a:rPr>
              <a:t>Photo </a:t>
            </a:r>
            <a:r>
              <a:rPr sz="2600" i="1" dirty="0">
                <a:latin typeface="Helvetica"/>
                <a:ea typeface="Helvetica"/>
                <a:cs typeface="Helvetica"/>
                <a:sym typeface="Helvetica"/>
              </a:rPr>
              <a:t>of Grant at table is a link to a </a:t>
            </a:r>
            <a:r>
              <a:rPr sz="2600" i="1" dirty="0" smtClean="0">
                <a:latin typeface="Helvetica"/>
                <a:ea typeface="Helvetica"/>
                <a:cs typeface="Helvetica"/>
                <a:sym typeface="Helvetica"/>
              </a:rPr>
              <a:t>You</a:t>
            </a:r>
            <a:r>
              <a:rPr lang="en-US" sz="2600" i="1" dirty="0" smtClean="0">
                <a:latin typeface="Helvetica"/>
                <a:ea typeface="Helvetica"/>
                <a:cs typeface="Helvetica"/>
                <a:sym typeface="Helvetica"/>
              </a:rPr>
              <a:t>T</a:t>
            </a:r>
            <a:r>
              <a:rPr sz="2600" i="1" dirty="0" smtClean="0">
                <a:latin typeface="Helvetica"/>
                <a:ea typeface="Helvetica"/>
                <a:cs typeface="Helvetica"/>
                <a:sym typeface="Helvetica"/>
              </a:rPr>
              <a:t>ube </a:t>
            </a:r>
            <a:r>
              <a:rPr sz="2600" i="1" dirty="0">
                <a:latin typeface="Helvetica"/>
                <a:ea typeface="Helvetica"/>
                <a:cs typeface="Helvetica"/>
                <a:sym typeface="Helvetica"/>
              </a:rPr>
              <a:t>video. Click on photo during presentation to view video.</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dirty="0">
              <a:latin typeface="Helvetica"/>
              <a:ea typeface="Helvetica"/>
              <a:cs typeface="Helvetica"/>
              <a:sym typeface="Helvetic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latin typeface="Verdana"/>
                <a:ea typeface="Verdana"/>
                <a:cs typeface="Verdana"/>
                <a:sym typeface="Verdana"/>
              </a:rPr>
              <a:t>In 1866, What had started out as a social club in Tennessee, became a terrorist group in the South.  It was the Ku Klux Klan.</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latin typeface="Verdana"/>
                <a:ea typeface="Verdana"/>
                <a:cs typeface="Verdana"/>
                <a:sym typeface="Verdana"/>
              </a:rPr>
              <a:t>The goal: “to defend the social and political superiority” of whites against what they called the “aggressions of an inferior race”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dirty="0">
                <a:latin typeface="Verdana"/>
                <a:ea typeface="Verdana"/>
                <a:cs typeface="Verdana"/>
                <a:sym typeface="Verdana"/>
              </a:rPr>
              <a:t>V. T</a:t>
            </a:r>
            <a:r>
              <a:rPr sz="3000" dirty="0">
                <a:latin typeface="Verdana"/>
                <a:ea typeface="Verdana"/>
                <a:cs typeface="Verdana"/>
                <a:sym typeface="Verdana"/>
              </a:rPr>
              <a:t>hey even terrorized those who learned how to read</a:t>
            </a:r>
            <a:r>
              <a:rPr sz="3000" dirty="0" smtClean="0">
                <a:latin typeface="Verdana"/>
                <a:ea typeface="Verdana"/>
                <a:cs typeface="Verdana"/>
                <a:sym typeface="Verdana"/>
              </a:rPr>
              <a:t>.</a:t>
            </a:r>
            <a:endParaRPr sz="3000" dirty="0">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Arial"/>
                <a:ea typeface="Arial"/>
                <a:cs typeface="Arial"/>
                <a:sym typeface="Arial"/>
              </a:rPr>
              <a:t>^ Remember the Southern Confederates, and many former Southern Confederate, who are bitter about the war, and unhappy about the change are mainly Democrats.  But there are REPUBLICANS in the South.</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200" dirty="0">
              <a:latin typeface="Arial"/>
              <a:ea typeface="Arial"/>
              <a:cs typeface="Arial"/>
              <a:sym typeface="Arial"/>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Arial"/>
                <a:ea typeface="Arial"/>
                <a:cs typeface="Arial"/>
                <a:sym typeface="Arial"/>
              </a:rPr>
              <a:t>African Americans being a majority of them.</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200" dirty="0">
              <a:latin typeface="Arial"/>
              <a:ea typeface="Arial"/>
              <a:cs typeface="Arial"/>
              <a:sym typeface="Arial"/>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Arial"/>
                <a:ea typeface="Arial"/>
                <a:cs typeface="Arial"/>
                <a:sym typeface="Arial"/>
              </a:rPr>
              <a:t>There were however other Republicans in the South.  Some were Northerners who came to the South in order to help.  Former Union soldiers, black northerners, Freedmen’s Bureau officials, teachers, businessmen, clergy, and political leaders.  Southerners didn’t like the Yankees in their land, and they depicted these people as greedy men seeking to grab power or make fast buck.  And there were those too.  These people came known by Southerners as CARPETBAGGERS.  It was an insulting name, named after a cheap suitcase made from carpet scraps</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200" dirty="0">
              <a:latin typeface="Arial"/>
              <a:ea typeface="Arial"/>
              <a:cs typeface="Arial"/>
              <a:sym typeface="Arial"/>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Arial"/>
                <a:ea typeface="Arial"/>
                <a:cs typeface="Arial"/>
                <a:sym typeface="Arial"/>
              </a:rPr>
              <a:t>^ Scalawag - To be White and a southerner AND a Republican was to be seen as a traitor.  So white Southerners had a name for these tool.  SCALAWAG.  - Scottish for scrawny cattle.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Arial"/>
                <a:ea typeface="Arial"/>
                <a:cs typeface="Arial"/>
                <a:sym typeface="Arial"/>
              </a:rPr>
              <a:t>- consisting of southerners who originally opposed secession, and of small farmers who resented the large plantations.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prstGeom prst="rect">
            <a:avLst/>
          </a:prstGeom>
        </p:spPr>
        <p:txBody>
          <a:bodyPr/>
          <a:lstStyle/>
          <a:p>
            <a:pPr lvl="0"/>
            <a:endParaRPr/>
          </a:p>
        </p:txBody>
      </p:sp>
      <p:sp>
        <p:nvSpPr>
          <p:cNvPr id="13" name="Shape 13"/>
          <p:cNvSpPr>
            <a:spLocks noGrp="1"/>
          </p:cNvSpPr>
          <p:nvPr>
            <p:ph type="body" sz="quarter" idx="1"/>
          </p:nvPr>
        </p:nvSpPr>
        <p:spPr>
          <a:prstGeom prst="rect">
            <a:avLst/>
          </a:prstGeom>
        </p:spPr>
        <p:txBody>
          <a:bodyPr/>
          <a:lstStyle/>
          <a:p>
            <a:pPr lvl="0">
              <a:defRPr sz="1800"/>
            </a:pPr>
            <a:r>
              <a:rPr sz="2200" b="1"/>
              <a:t>Lecture Notes Key:   ^ means discuss before notes</a:t>
            </a:r>
          </a:p>
          <a:p>
            <a:pPr lvl="0">
              <a:defRPr sz="1800"/>
            </a:pPr>
            <a:r>
              <a:rPr sz="2200" b="1"/>
              <a:t>				  v means discuss after notes</a:t>
            </a:r>
          </a:p>
          <a:p>
            <a:pPr lvl="0">
              <a:defRPr sz="1800"/>
            </a:pPr>
            <a:endParaRPr sz="2200"/>
          </a:p>
          <a:p>
            <a:pPr lvl="0">
              <a:defRPr sz="1800"/>
            </a:pPr>
            <a:r>
              <a:rPr sz="2200"/>
              <a:t>Motivator: Imagine making $1.75-$2.00 a day.  That’s what you made if you were working for the railroad in the mid 1800s.  Now imagine this(Click for animation), how about $15 a day in in the sun for 15 hours a day. That was one of the few employment options for African Americans in the South.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pPr lvl="0"/>
            <a:endParaRPr/>
          </a:p>
        </p:txBody>
      </p:sp>
      <p:sp>
        <p:nvSpPr>
          <p:cNvPr id="25" name="Shape 25"/>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An embedded link to a 5:53 minute Sharecropping YouTube. </a:t>
            </a:r>
            <a:r>
              <a:rPr lang="en-US" sz="2800" baseline="0" dirty="0" smtClean="0">
                <a:uFill>
                  <a:solidFill>
                    <a:srgbClr val="FFFFFF"/>
                  </a:solidFill>
                </a:uFill>
                <a:latin typeface="Arial"/>
                <a:ea typeface="Arial"/>
                <a:cs typeface="Arial"/>
                <a:sym typeface="Arial"/>
              </a:rPr>
              <a:t> Push play.</a:t>
            </a:r>
            <a:endParaRPr lang="en-US" sz="2800" dirty="0" smtClean="0">
              <a:uFill>
                <a:solidFill>
                  <a:srgbClr val="FFFFFF"/>
                </a:solidFill>
              </a:uFill>
              <a:latin typeface="Arial"/>
              <a:ea typeface="Arial"/>
              <a:cs typeface="Arial"/>
              <a:sym typeface="Arial"/>
            </a:endParaRPr>
          </a:p>
          <a:p>
            <a:pPr marR="40639" lvl="0" defTabSz="914400">
              <a:spcBef>
                <a:spcPts val="500"/>
              </a:spcBef>
              <a:buClr>
                <a:srgbClr val="FFFFFF"/>
              </a:buClr>
              <a:defRPr sz="1800"/>
            </a:pPr>
            <a:r>
              <a:rPr lang="en-US" sz="2800" dirty="0" smtClean="0">
                <a:uFill>
                  <a:solidFill>
                    <a:srgbClr val="FFFFFF"/>
                  </a:solidFill>
                </a:uFill>
                <a:latin typeface="Arial"/>
                <a:ea typeface="Arial"/>
                <a:cs typeface="Arial"/>
                <a:sym typeface="Arial"/>
              </a:rPr>
              <a:t>Mac users, click on black circle to open browser and view a 5:53 minute Sharecropping YouTube video.</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lang="en-US" sz="2600" dirty="0" smtClean="0">
              <a:latin typeface="Helvetica"/>
              <a:ea typeface="Helvetica"/>
              <a:cs typeface="Helvetica"/>
              <a:sym typeface="Helvetic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lang="en-US" sz="2600" dirty="0" smtClean="0">
                <a:latin typeface="Helvetica"/>
                <a:ea typeface="Helvetica"/>
                <a:cs typeface="Helvetica"/>
                <a:sym typeface="Helvetica"/>
              </a:rPr>
              <a:t>Original link: </a:t>
            </a:r>
            <a:r>
              <a:rPr lang="en-US" sz="1800" u="none" baseline="0" dirty="0" smtClean="0">
                <a:latin typeface="Lucida Grande"/>
                <a:ea typeface="Lucida Grande"/>
                <a:cs typeface="Lucida Grande"/>
                <a:sym typeface="Lucida Grande"/>
              </a:rPr>
              <a:t>https://www.youtube.com/watch?v=M5VBjwRpvRA&amp;list=UUah6AOt0N8Az0V9URLUQPWA</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600" dirty="0">
              <a:latin typeface="Helvetica"/>
              <a:ea typeface="Helvetica"/>
              <a:cs typeface="Helvetica"/>
              <a:sym typeface="Helvetic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dirty="0">
                <a:latin typeface="Helvetica"/>
                <a:ea typeface="Helvetica"/>
                <a:cs typeface="Helvetica"/>
                <a:sym typeface="Helvetica"/>
              </a:rPr>
              <a:t>Sharecropping - Owner of the land gives the farmer credit for seed, tools, living quarters, and food</a:t>
            </a:r>
          </a:p>
          <a:p>
            <a:pPr marL="165100" lvl="0">
              <a:lnSpc>
                <a:spcPts val="30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500" dirty="0">
                <a:latin typeface="Arial"/>
                <a:ea typeface="Arial"/>
                <a:cs typeface="Arial"/>
                <a:sym typeface="Arial"/>
              </a:rPr>
              <a:t>Worked under supervision, &amp; under threat of harsh punishment.  They could be fined for missing a single workday.  After the harvest, some dishonest planters simply evicted the sharecroppers without pay.  Others charged the families for housing and other expenses, so that the sharecroppers often wound up in debt at the end of the year. Since they could not leave before paying the debt, these sharecroppers were trapped on the plantation.</a:t>
            </a:r>
          </a:p>
          <a:p>
            <a:pPr marL="165100" lvl="0">
              <a:lnSpc>
                <a:spcPts val="30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500" dirty="0">
              <a:latin typeface="Arial"/>
              <a:ea typeface="Arial"/>
              <a:cs typeface="Arial"/>
              <a:sym typeface="Arial"/>
            </a:endParaRPr>
          </a:p>
          <a:p>
            <a:pPr marL="165100" lvl="0">
              <a:lnSpc>
                <a:spcPts val="30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500" dirty="0">
                <a:latin typeface="Arial"/>
                <a:ea typeface="Arial"/>
                <a:cs typeface="Arial"/>
                <a:sym typeface="Arial"/>
              </a:rPr>
              <a:t>Tenant - If a Sharecropper saved enough money, he might try tenant farming. Like sharecroppers, tenant farmers did not won the land they farmed.  </a:t>
            </a:r>
            <a:r>
              <a:rPr sz="2500" dirty="0" smtClean="0">
                <a:latin typeface="Arial"/>
                <a:ea typeface="Arial"/>
                <a:cs typeface="Arial"/>
                <a:sym typeface="Arial"/>
              </a:rPr>
              <a:t>U</a:t>
            </a:r>
            <a:r>
              <a:rPr lang="en-US" sz="2500" dirty="0" smtClean="0">
                <a:latin typeface="Arial"/>
                <a:ea typeface="Arial"/>
                <a:cs typeface="Arial"/>
                <a:sym typeface="Arial"/>
              </a:rPr>
              <a:t>nlik</a:t>
            </a:r>
            <a:r>
              <a:rPr sz="2500" dirty="0" smtClean="0">
                <a:latin typeface="Arial"/>
                <a:ea typeface="Arial"/>
                <a:cs typeface="Arial"/>
                <a:sym typeface="Arial"/>
              </a:rPr>
              <a:t>e </a:t>
            </a:r>
            <a:r>
              <a:rPr sz="2500" dirty="0">
                <a:latin typeface="Arial"/>
                <a:ea typeface="Arial"/>
                <a:cs typeface="Arial"/>
                <a:sym typeface="Arial"/>
              </a:rPr>
              <a:t>share croppers, tenant farmers paid to rent the land, like renting an apartment.  Tenant chose what they wanted to plant, and when to work.  They </a:t>
            </a:r>
            <a:r>
              <a:rPr sz="2500" dirty="0" smtClean="0">
                <a:latin typeface="Arial"/>
                <a:ea typeface="Arial"/>
                <a:cs typeface="Arial"/>
                <a:sym typeface="Arial"/>
              </a:rPr>
              <a:t>had </a:t>
            </a:r>
            <a:r>
              <a:rPr sz="2500" dirty="0">
                <a:latin typeface="Arial"/>
                <a:ea typeface="Arial"/>
                <a:cs typeface="Arial"/>
                <a:sym typeface="Arial"/>
              </a:rPr>
              <a:t>higher social status than sharecroppers.</a:t>
            </a:r>
          </a:p>
          <a:p>
            <a:pPr marL="165100" lvl="0">
              <a:lnSpc>
                <a:spcPts val="30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5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prstGeom prst="rect">
            <a:avLst/>
          </a:prstGeom>
        </p:spPr>
        <p:txBody>
          <a:bodyPr/>
          <a:lstStyle/>
          <a:p>
            <a:pPr lvl="0"/>
            <a:endParaRPr/>
          </a:p>
        </p:txBody>
      </p:sp>
      <p:sp>
        <p:nvSpPr>
          <p:cNvPr id="41" name="Shape 41"/>
          <p:cNvSpPr>
            <a:spLocks noGrp="1"/>
          </p:cNvSpPr>
          <p:nvPr>
            <p:ph type="body" sz="quarter" idx="1"/>
          </p:nvPr>
        </p:nvSpPr>
        <p:spPr>
          <a:prstGeom prst="rect">
            <a:avLst/>
          </a:prstGeom>
        </p:spPr>
        <p:txBody>
          <a:bodyPr/>
          <a:lstStyle/>
          <a:p>
            <a:pPr marL="165100" lvl="0">
              <a:lnSpc>
                <a:spcPts val="39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200" dirty="0">
                <a:latin typeface="Arial"/>
                <a:ea typeface="Arial"/>
                <a:cs typeface="Arial"/>
                <a:sym typeface="Arial"/>
              </a:rPr>
              <a:t>Sharecropping - Owner of the land gives the farmer credit for seed, tools, living quarters, and food</a:t>
            </a:r>
          </a:p>
          <a:p>
            <a:pPr marL="165100" lvl="0">
              <a:lnSpc>
                <a:spcPts val="39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200" dirty="0">
                <a:latin typeface="Arial"/>
                <a:ea typeface="Arial"/>
                <a:cs typeface="Arial"/>
                <a:sym typeface="Arial"/>
              </a:rPr>
              <a:t>Worked under supervision, &amp; under threat of harsh punishment.  They could be fined for missing a single workday.  After the harvest, some dishonest planters simply evicted the sharecroppers without pay.  Others charged the families for housing and other expenses, so that the sharecroppers often wound up in debt at the end of the year. Since they could not leave before paying the debt, these sharecroppers were trapped on the plantation.</a:t>
            </a:r>
          </a:p>
          <a:p>
            <a:pPr marL="165100" lvl="0">
              <a:lnSpc>
                <a:spcPts val="39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200" dirty="0">
              <a:latin typeface="Arial"/>
              <a:ea typeface="Arial"/>
              <a:cs typeface="Arial"/>
              <a:sym typeface="Arial"/>
            </a:endParaRPr>
          </a:p>
          <a:p>
            <a:pPr marL="165100" lvl="0">
              <a:lnSpc>
                <a:spcPts val="39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200" dirty="0">
                <a:latin typeface="Arial"/>
                <a:ea typeface="Arial"/>
                <a:cs typeface="Arial"/>
                <a:sym typeface="Arial"/>
              </a:rPr>
              <a:t>Tenant - If a Sharecropper saved enough money, he might try tenant farming. Like sharecroppers, tenant farmers did not won the land they farmed.  </a:t>
            </a:r>
            <a:r>
              <a:rPr sz="3200" dirty="0" smtClean="0">
                <a:latin typeface="Arial"/>
                <a:ea typeface="Arial"/>
                <a:cs typeface="Arial"/>
                <a:sym typeface="Arial"/>
              </a:rPr>
              <a:t>U</a:t>
            </a:r>
            <a:r>
              <a:rPr lang="en-US" sz="3200" dirty="0" smtClean="0">
                <a:latin typeface="Arial"/>
                <a:ea typeface="Arial"/>
                <a:cs typeface="Arial"/>
                <a:sym typeface="Arial"/>
              </a:rPr>
              <a:t>nlik</a:t>
            </a:r>
            <a:r>
              <a:rPr sz="3200" dirty="0" smtClean="0">
                <a:latin typeface="Arial"/>
                <a:ea typeface="Arial"/>
                <a:cs typeface="Arial"/>
                <a:sym typeface="Arial"/>
              </a:rPr>
              <a:t>e </a:t>
            </a:r>
            <a:r>
              <a:rPr sz="3200" dirty="0">
                <a:latin typeface="Arial"/>
                <a:ea typeface="Arial"/>
                <a:cs typeface="Arial"/>
                <a:sym typeface="Arial"/>
              </a:rPr>
              <a:t>share croppers, tenant farmers paid to rent the land, like renting an apartment.  Tenant chose what they wanted to plant, and when to work.  They </a:t>
            </a:r>
            <a:r>
              <a:rPr sz="3200" dirty="0" smtClean="0">
                <a:latin typeface="Arial"/>
                <a:ea typeface="Arial"/>
                <a:cs typeface="Arial"/>
                <a:sym typeface="Arial"/>
              </a:rPr>
              <a:t>had </a:t>
            </a:r>
            <a:r>
              <a:rPr sz="3200" dirty="0">
                <a:latin typeface="Arial"/>
                <a:ea typeface="Arial"/>
                <a:cs typeface="Arial"/>
                <a:sym typeface="Arial"/>
              </a:rPr>
              <a:t>higher social status than sharecroppers.</a:t>
            </a:r>
          </a:p>
          <a:p>
            <a:pPr marL="165100" lvl="0">
              <a:lnSpc>
                <a:spcPts val="39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200" dirty="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solidFill>
                  <a:srgbClr val="171717"/>
                </a:solidFill>
                <a:latin typeface="Arial"/>
                <a:ea typeface="Arial"/>
                <a:cs typeface="Arial"/>
                <a:sym typeface="Arial"/>
              </a:rPr>
              <a:t>Some Southerners who visited the North after the Civil War were AMAZED at how industrial the North had become.  The production of war supplies turned small factories into big industries.</a:t>
            </a: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dirty="0">
              <a:solidFill>
                <a:srgbClr val="171717"/>
              </a:solidFill>
              <a:latin typeface="Arial"/>
              <a:ea typeface="Arial"/>
              <a:cs typeface="Arial"/>
              <a:sym typeface="Arial"/>
            </a:endParaRP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solidFill>
                  <a:srgbClr val="171717"/>
                </a:solidFill>
                <a:latin typeface="Arial"/>
                <a:ea typeface="Arial"/>
                <a:cs typeface="Arial"/>
                <a:sym typeface="Arial"/>
              </a:rPr>
              <a:t>Industrialization had produced a new class of wage </a:t>
            </a:r>
            <a:r>
              <a:rPr sz="3000" dirty="0" err="1">
                <a:solidFill>
                  <a:srgbClr val="171717"/>
                </a:solidFill>
                <a:latin typeface="Arial"/>
                <a:ea typeface="Arial"/>
                <a:cs typeface="Arial"/>
                <a:sym typeface="Arial"/>
              </a:rPr>
              <a:t>erners</a:t>
            </a:r>
            <a:r>
              <a:rPr sz="3000" dirty="0">
                <a:solidFill>
                  <a:srgbClr val="171717"/>
                </a:solidFill>
                <a:latin typeface="Arial"/>
                <a:ea typeface="Arial"/>
                <a:cs typeface="Arial"/>
                <a:sym typeface="Arial"/>
              </a:rPr>
              <a:t>.  It had ignited city growth and generated wealth.</a:t>
            </a: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dirty="0">
              <a:solidFill>
                <a:srgbClr val="171717"/>
              </a:solidFill>
              <a:latin typeface="Arial"/>
              <a:ea typeface="Arial"/>
              <a:cs typeface="Arial"/>
              <a:sym typeface="Arial"/>
            </a:endParaRP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solidFill>
                  <a:srgbClr val="171717"/>
                </a:solidFill>
                <a:latin typeface="Arial"/>
                <a:ea typeface="Arial"/>
                <a:cs typeface="Arial"/>
                <a:sym typeface="Arial"/>
              </a:rPr>
              <a:t>--Some Southern leaders saw new opportunity for the South.  They wanted to rebuild the South not just agriculturally, like pre-civil war times, but build a new industrialized one.  They were Calling for a </a:t>
            </a:r>
            <a:r>
              <a:rPr sz="3000" b="1" dirty="0">
                <a:solidFill>
                  <a:srgbClr val="171717"/>
                </a:solidFill>
                <a:latin typeface="Arial"/>
                <a:ea typeface="Arial"/>
                <a:cs typeface="Arial"/>
                <a:sym typeface="Arial"/>
              </a:rPr>
              <a:t>NEW South.</a:t>
            </a: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b="1" dirty="0">
              <a:solidFill>
                <a:srgbClr val="171717"/>
              </a:solidFill>
              <a:latin typeface="Arial"/>
              <a:ea typeface="Arial"/>
              <a:cs typeface="Arial"/>
              <a:sym typeface="Arial"/>
            </a:endParaRP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dirty="0">
                <a:solidFill>
                  <a:srgbClr val="171717"/>
                </a:solidFill>
                <a:latin typeface="Arial"/>
                <a:ea typeface="Arial"/>
                <a:cs typeface="Arial"/>
                <a:sym typeface="Arial"/>
              </a:rPr>
              <a:t>A </a:t>
            </a:r>
            <a:r>
              <a:rPr sz="3000" dirty="0">
                <a:solidFill>
                  <a:srgbClr val="171717"/>
                </a:solidFill>
                <a:latin typeface="Arial"/>
                <a:ea typeface="Arial"/>
                <a:cs typeface="Arial"/>
                <a:sym typeface="Arial"/>
              </a:rPr>
              <a:t>major focus of Reconstruction, and one of its greatest success, was the rebuilding and extension of southern RRs.  By 1872, southern railroads were totally rebuilt about 3,3000 miles of new track laid, a 40% increase.  RRs turned Southern villages into towns, and towns, into cities where businesses and trade could flourish.  Commerce and population rose not only in Atlanta, but also in Richmond, Nashville, Memphis, Louisville, Little Rock, Montgomery and Charlotte.  </a:t>
            </a: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dirty="0">
              <a:solidFill>
                <a:srgbClr val="171717"/>
              </a:solidFill>
              <a:latin typeface="Arial"/>
              <a:ea typeface="Arial"/>
              <a:cs typeface="Arial"/>
              <a:sym typeface="Arial"/>
            </a:endParaRPr>
          </a:p>
          <a:p>
            <a:pPr marL="165100" lvl="0">
              <a:lnSpc>
                <a:spcPts val="36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dirty="0">
                <a:solidFill>
                  <a:srgbClr val="171717"/>
                </a:solidFill>
                <a:latin typeface="Arial"/>
                <a:ea typeface="Arial"/>
                <a:cs typeface="Arial"/>
                <a:sym typeface="Arial"/>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marL="114300" lvl="0" defTabSz="45720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Massive growth caused and influx of a mass amount of money and massive corruption</a:t>
            </a:r>
          </a:p>
          <a:p>
            <a:pPr marL="114300" lvl="0" defTabSz="457200">
              <a:lnSpc>
                <a:spcPts val="27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marL="114300" lvl="0" defTabSz="45720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The worst cases of fraud involved the railroads.  A crooked businessman might bribe a key state senator to win a government contract or bid for construction of a new railroad.  The businessman would then collect the construction money, use it for personal investments or even a vacation, then declare bankruptcy.  In this way numerous railroads were never built, and millions of dollars raised to rebuild the South be gone.</a:t>
            </a:r>
          </a:p>
          <a:p>
            <a:pPr marL="114300" lvl="0" defTabSz="457200">
              <a:lnSpc>
                <a:spcPts val="27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marL="114300" lvl="0" defTabSz="45720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 In South Carolina the legislature even </a:t>
            </a:r>
            <a:r>
              <a:rPr sz="2100" dirty="0" smtClean="0">
                <a:latin typeface="Arial"/>
                <a:ea typeface="Arial"/>
                <a:cs typeface="Arial"/>
                <a:sym typeface="Arial"/>
              </a:rPr>
              <a:t>ga</a:t>
            </a:r>
            <a:r>
              <a:rPr lang="en-US" sz="2100" dirty="0" smtClean="0">
                <a:latin typeface="Arial"/>
                <a:ea typeface="Arial"/>
                <a:cs typeface="Arial"/>
                <a:sym typeface="Arial"/>
              </a:rPr>
              <a:t>v</a:t>
            </a:r>
            <a:r>
              <a:rPr sz="2100" dirty="0" smtClean="0">
                <a:latin typeface="Arial"/>
                <a:ea typeface="Arial"/>
                <a:cs typeface="Arial"/>
                <a:sym typeface="Arial"/>
              </a:rPr>
              <a:t>e </a:t>
            </a:r>
            <a:r>
              <a:rPr sz="2100" dirty="0">
                <a:latin typeface="Arial"/>
                <a:ea typeface="Arial"/>
                <a:cs typeface="Arial"/>
                <a:sym typeface="Arial"/>
              </a:rPr>
              <a:t>$1000 to the Speaker of the House to cover his loss on a horse race.</a:t>
            </a:r>
            <a:r>
              <a:rPr sz="2100" i="1" dirty="0">
                <a:latin typeface="Arial"/>
                <a:ea typeface="Arial"/>
                <a:cs typeface="Arial"/>
                <a:sym typeface="Arial"/>
              </a:rPr>
              <a:t>(America Past to present)</a:t>
            </a:r>
          </a:p>
          <a:p>
            <a:pPr marL="114300" lvl="0" defTabSz="457200">
              <a:lnSpc>
                <a:spcPts val="27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marL="114300" lvl="0" defTabSz="45720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And everyone was involved.  Blacks, whites, Republicans and democrats, southerners and northerners carpetbaggers.  In the end, Reconstruction gets a bad Name.</a:t>
            </a:r>
          </a:p>
          <a:p>
            <a:pPr marL="114300" lvl="0" defTabSz="457200">
              <a:lnSpc>
                <a:spcPts val="27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marL="114300" lvl="0" defTabSz="45720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--Corruption even reached the White House.  Early in Grant’s second term, a scandal emerged involving the </a:t>
            </a:r>
            <a:r>
              <a:rPr sz="2100" b="1" dirty="0">
                <a:latin typeface="Arial"/>
                <a:ea typeface="Arial"/>
                <a:cs typeface="Arial"/>
                <a:sym typeface="Arial"/>
              </a:rPr>
              <a:t>Credit </a:t>
            </a:r>
            <a:r>
              <a:rPr sz="2100" b="1" dirty="0" err="1">
                <a:latin typeface="Arial"/>
                <a:ea typeface="Arial"/>
                <a:cs typeface="Arial"/>
                <a:sym typeface="Arial"/>
              </a:rPr>
              <a:t>Mobilier</a:t>
            </a:r>
            <a:r>
              <a:rPr sz="2100" b="1" dirty="0">
                <a:latin typeface="Arial"/>
                <a:ea typeface="Arial"/>
                <a:cs typeface="Arial"/>
                <a:sym typeface="Arial"/>
              </a:rPr>
              <a:t> Company.</a:t>
            </a:r>
            <a:r>
              <a:rPr sz="2100" dirty="0">
                <a:latin typeface="Arial"/>
                <a:ea typeface="Arial"/>
                <a:cs typeface="Arial"/>
                <a:sym typeface="Arial"/>
              </a:rPr>
              <a:t>  Credit </a:t>
            </a:r>
            <a:r>
              <a:rPr sz="2100" dirty="0" err="1">
                <a:latin typeface="Arial"/>
                <a:ea typeface="Arial"/>
                <a:cs typeface="Arial"/>
                <a:sym typeface="Arial"/>
              </a:rPr>
              <a:t>Mobilier</a:t>
            </a:r>
            <a:r>
              <a:rPr sz="2100" dirty="0">
                <a:latin typeface="Arial"/>
                <a:ea typeface="Arial"/>
                <a:cs typeface="Arial"/>
                <a:sym typeface="Arial"/>
              </a:rPr>
              <a:t> had been set up by the owners of the Union Pacific RR to build their portion of the transcontinental RR westward from Omaha.  The Union Pacific gave the Credit </a:t>
            </a:r>
            <a:r>
              <a:rPr sz="2100" dirty="0" err="1">
                <a:latin typeface="Arial"/>
                <a:ea typeface="Arial"/>
                <a:cs typeface="Arial"/>
                <a:sym typeface="Arial"/>
              </a:rPr>
              <a:t>Mobilier</a:t>
            </a:r>
            <a:r>
              <a:rPr sz="2100" dirty="0">
                <a:latin typeface="Arial"/>
                <a:ea typeface="Arial"/>
                <a:cs typeface="Arial"/>
                <a:sym typeface="Arial"/>
              </a:rPr>
              <a:t> enormous sums of federal money.  While some of this money paid for work, much of it went into the pockets of the Union Pacific officers and politicians who were bribed into ignoring the fraud.</a:t>
            </a:r>
            <a:endParaRPr sz="1700" dirty="0">
              <a:solidFill>
                <a:srgbClr val="171717"/>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dirty="0" smtClean="0">
                <a:latin typeface="Verdana"/>
                <a:ea typeface="Verdana"/>
                <a:cs typeface="Verdana"/>
                <a:sym typeface="Verdana"/>
              </a:rPr>
              <a:t>In </a:t>
            </a:r>
            <a:r>
              <a:rPr sz="3400" dirty="0">
                <a:latin typeface="Verdana"/>
                <a:ea typeface="Verdana"/>
                <a:cs typeface="Verdana"/>
                <a:sym typeface="Verdana"/>
              </a:rPr>
              <a:t>1866, What had started out as a social club in Tennessee, became a terrorist group in the South.  It was the Ku Klux Klan.</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dirty="0">
                <a:latin typeface="Verdana"/>
                <a:ea typeface="Verdana"/>
                <a:cs typeface="Verdana"/>
                <a:sym typeface="Verdana"/>
              </a:rPr>
              <a:t>The goal: “to defend the social and political superiority” of whites against what they called the “aggressions of an inferior race”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dirty="0">
              <a:latin typeface="Verdana"/>
              <a:ea typeface="Verdana"/>
              <a:cs typeface="Verdana"/>
              <a:sym typeface="Verdan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dirty="0">
                <a:latin typeface="Verdana"/>
                <a:ea typeface="Verdana"/>
                <a:cs typeface="Verdana"/>
                <a:sym typeface="Verdana"/>
              </a:rPr>
              <a:t>V. They even terrorized those who learned how to read.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lang="en-US" sz="3600" dirty="0" smtClean="0">
                <a:uFill>
                  <a:solidFill>
                    <a:srgbClr val="FFFFFF"/>
                  </a:solidFill>
                </a:uFill>
                <a:latin typeface="Arial"/>
                <a:ea typeface="Arial"/>
                <a:cs typeface="Arial"/>
                <a:sym typeface="Arial"/>
              </a:rPr>
              <a:t>An embedded link to a 2:12 minute KKK YouTube video begins here. </a:t>
            </a:r>
          </a:p>
          <a:p>
            <a:pPr marR="40639" lvl="0" defTabSz="914400">
              <a:spcBef>
                <a:spcPts val="500"/>
              </a:spcBef>
              <a:buClr>
                <a:srgbClr val="FFFFFF"/>
              </a:buClr>
              <a:defRPr sz="1800"/>
            </a:pPr>
            <a:r>
              <a:rPr lang="en-US" sz="3600" dirty="0" smtClean="0">
                <a:uFill>
                  <a:solidFill>
                    <a:srgbClr val="FFFFFF"/>
                  </a:solidFill>
                </a:uFill>
                <a:latin typeface="Arial"/>
                <a:ea typeface="Arial"/>
                <a:cs typeface="Arial"/>
                <a:sym typeface="Arial"/>
              </a:rPr>
              <a:t>Mac users, click on black circle to open browser and view a 2:12 minute KKK YouTube video.</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lang="en-US" sz="3400" dirty="0" smtClean="0">
              <a:latin typeface="Verdana"/>
              <a:ea typeface="Verdana"/>
              <a:cs typeface="Verdana"/>
              <a:sym typeface="Verdan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lang="en-US" sz="3400" dirty="0" smtClean="0">
                <a:latin typeface="Verdana"/>
                <a:ea typeface="Verdana"/>
                <a:cs typeface="Verdana"/>
                <a:sym typeface="Verdana"/>
              </a:rPr>
              <a:t>Original link: https://www.youtube.com/watch?v=Gu3PoOf-Pyk&amp;list=UUah6AOt0N8Az0V9URLUQPWA</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lang="en-US" sz="3400" dirty="0" smtClean="0">
              <a:latin typeface="Verdana"/>
              <a:ea typeface="Verdana"/>
              <a:cs typeface="Verdana"/>
              <a:sym typeface="Verdan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dirty="0" smtClean="0">
                <a:latin typeface="Verdana"/>
                <a:ea typeface="Verdana"/>
                <a:cs typeface="Verdana"/>
                <a:sym typeface="Verdana"/>
              </a:rPr>
              <a:t>In </a:t>
            </a:r>
            <a:r>
              <a:rPr sz="3400" dirty="0">
                <a:latin typeface="Verdana"/>
                <a:ea typeface="Verdana"/>
                <a:cs typeface="Verdana"/>
                <a:sym typeface="Verdana"/>
              </a:rPr>
              <a:t>1866, What had started out as a social club in Tennessee, became a terrorist group in the South.  It was the Ku Klux Klan.</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dirty="0">
                <a:latin typeface="Verdana"/>
                <a:ea typeface="Verdana"/>
                <a:cs typeface="Verdana"/>
                <a:sym typeface="Verdana"/>
              </a:rPr>
              <a:t>The goal: “to defend the social and political superiority” of whites against what they called the “aggressions of an inferior race”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dirty="0">
              <a:latin typeface="Verdana"/>
              <a:ea typeface="Verdana"/>
              <a:cs typeface="Verdana"/>
              <a:sym typeface="Verdana"/>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dirty="0">
                <a:latin typeface="Verdana"/>
                <a:ea typeface="Verdana"/>
                <a:cs typeface="Verdana"/>
                <a:sym typeface="Verdana"/>
              </a:rPr>
              <a:t>V. They even terrorized those who learned how to read.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1270000" y="1638300"/>
            <a:ext cx="10464800" cy="3302000"/>
          </a:xfrm>
          <a:prstGeom prst="rect">
            <a:avLst/>
          </a:prstGeom>
        </p:spPr>
        <p:txBody>
          <a:bodyPr anchor="b">
            <a:noAutofit/>
          </a:bodyPr>
          <a:lstStyle>
            <a:lvl1pPr>
              <a:defRPr sz="8400">
                <a:latin typeface="Gill Sans"/>
                <a:ea typeface="Gill Sans"/>
                <a:cs typeface="Gill Sans"/>
                <a:sym typeface="Gill Sans"/>
              </a:defRPr>
            </a:lvl1pPr>
          </a:lstStyle>
          <a:p>
            <a:r>
              <a:t>Title Text</a:t>
            </a:r>
          </a:p>
        </p:txBody>
      </p:sp>
      <p:sp>
        <p:nvSpPr>
          <p:cNvPr id="19" name="Shape 19"/>
          <p:cNvSpPr>
            <a:spLocks noGrp="1"/>
          </p:cNvSpPr>
          <p:nvPr>
            <p:ph type="body" sz="quarter" idx="1"/>
          </p:nvPr>
        </p:nvSpPr>
        <p:spPr>
          <a:xfrm>
            <a:off x="1270000" y="5029200"/>
            <a:ext cx="10464800" cy="1130300"/>
          </a:xfrm>
          <a:prstGeom prst="rect">
            <a:avLst/>
          </a:prstGeom>
        </p:spPr>
        <p:txBody>
          <a:bodyPr anchor="t">
            <a:noAutofit/>
          </a:bodyPr>
          <a:lstStyle>
            <a:lvl1pPr marL="0" indent="0" algn="ctr">
              <a:spcBef>
                <a:spcPts val="0"/>
              </a:spcBef>
              <a:buSzTx/>
              <a:buNone/>
              <a:defRPr sz="3600">
                <a:latin typeface="Gill Sans"/>
                <a:ea typeface="Gill Sans"/>
                <a:cs typeface="Gill Sans"/>
                <a:sym typeface="Gill Sans"/>
              </a:defRPr>
            </a:lvl1pPr>
            <a:lvl2pPr marL="0" indent="0" algn="ctr">
              <a:spcBef>
                <a:spcPts val="0"/>
              </a:spcBef>
              <a:buSzTx/>
              <a:buNone/>
              <a:defRPr sz="3600">
                <a:latin typeface="Gill Sans"/>
                <a:ea typeface="Gill Sans"/>
                <a:cs typeface="Gill Sans"/>
                <a:sym typeface="Gill Sans"/>
              </a:defRPr>
            </a:lvl2pPr>
            <a:lvl3pPr marL="0" indent="0" algn="ctr">
              <a:spcBef>
                <a:spcPts val="0"/>
              </a:spcBef>
              <a:buSzTx/>
              <a:buNone/>
              <a:defRPr sz="3600">
                <a:latin typeface="Gill Sans"/>
                <a:ea typeface="Gill Sans"/>
                <a:cs typeface="Gill Sans"/>
                <a:sym typeface="Gill Sans"/>
              </a:defRPr>
            </a:lvl3pPr>
            <a:lvl4pPr marL="0" indent="0" algn="ctr">
              <a:spcBef>
                <a:spcPts val="0"/>
              </a:spcBef>
              <a:buSzTx/>
              <a:buNone/>
              <a:defRPr sz="3600">
                <a:latin typeface="Gill Sans"/>
                <a:ea typeface="Gill Sans"/>
                <a:cs typeface="Gill Sans"/>
                <a:sym typeface="Gill Sans"/>
              </a:defRPr>
            </a:lvl4pPr>
            <a:lvl5pPr marL="0" indent="0" algn="ctr">
              <a:spcBef>
                <a:spcPts val="0"/>
              </a:spcBef>
              <a:buSzTx/>
              <a:buNone/>
              <a:defRPr sz="36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xfrm>
            <a:off x="6324600" y="9258300"/>
            <a:ext cx="342900" cy="368300"/>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69567860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1pPr>
      <a:lvl2pPr indent="2286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2pPr>
      <a:lvl3pPr indent="4572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3pPr>
      <a:lvl4pPr indent="6858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4pPr>
      <a:lvl5pPr indent="9144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5pPr>
      <a:lvl6pPr indent="11430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6pPr>
      <a:lvl7pPr indent="13716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7pPr>
      <a:lvl8pPr indent="16002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8pPr>
      <a:lvl9pPr indent="18288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9pPr>
    </p:titleStyle>
    <p:bodyStyle>
      <a:lvl1pPr marL="355600" indent="-355600"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1pPr>
      <a:lvl2pPr marL="824831" indent="-367631"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2pPr>
      <a:lvl3pPr marL="1233283" indent="-318883"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3pPr>
      <a:lvl4pPr marL="1790700" indent="-419100"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4pPr>
      <a:lvl5pPr indent="18288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5pPr>
      <a:lvl6pPr indent="21844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6pPr>
      <a:lvl7pPr indent="25400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7pPr>
      <a:lvl8pPr indent="28956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8pPr>
      <a:lvl9pPr indent="32512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9pPr>
    </p:bodyStyle>
    <p:otherStyle>
      <a:lvl1pPr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1pPr>
      <a:lvl2pPr indent="2286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2pPr>
      <a:lvl3pPr indent="4572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3pPr>
      <a:lvl4pPr indent="6858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4pPr>
      <a:lvl5pPr indent="9144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5pPr>
      <a:lvl6pPr indent="11430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6pPr>
      <a:lvl7pPr indent="13716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7pPr>
      <a:lvl8pPr indent="16002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8pPr>
      <a:lvl9pPr indent="18288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dYN3xa6eWFk&amp;list=UUah6AOt0N8Az0V9URLUQPWA" TargetMode="External"/><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30.jpe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9.jpeg"/><Relationship Id="rId11" Type="http://schemas.openxmlformats.org/officeDocument/2006/relationships/image" Target="../media/image33.wmf"/><Relationship Id="rId5" Type="http://schemas.openxmlformats.org/officeDocument/2006/relationships/image" Target="../media/image28.jpeg"/><Relationship Id="rId10" Type="http://schemas.openxmlformats.org/officeDocument/2006/relationships/hyperlink" Target="https://www.youtube.com/watch?v=dYN3xa6eWFk&amp;list=UUah6AOt0N8Az0V9URLUQPWA" TargetMode="External"/><Relationship Id="rId4" Type="http://schemas.openxmlformats.org/officeDocument/2006/relationships/notesSlide" Target="../notesSlides/notesSlide11.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3.wmf"/><Relationship Id="rId4" Type="http://schemas.openxmlformats.org/officeDocument/2006/relationships/notesSlide" Target="../notesSlides/notesSlide4.xml"/><Relationship Id="rId9" Type="http://schemas.openxmlformats.org/officeDocument/2006/relationships/hyperlink" Target="https://www.youtube.com/watch?v=M5VBjwRpvRA&amp;list=UUah6AOt0N8Az0V9URLUQPW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wmf"/><Relationship Id="rId4" Type="http://schemas.openxmlformats.org/officeDocument/2006/relationships/notesSlide" Target="../notesSlides/notesSlide9.xml"/><Relationship Id="rId9" Type="http://schemas.openxmlformats.org/officeDocument/2006/relationships/hyperlink" Target="https://www.youtube.com/watch?v=Gu3PoOf-Pyk&amp;list=UUah6AOt0N8Az0V9URLUQPW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Andrew J.png"/>
          <p:cNvPicPr>
            <a:picLocks/>
          </p:cNvPicPr>
          <p:nvPr/>
        </p:nvPicPr>
        <p:blipFill>
          <a:blip r:embed="rId3">
            <a:extLst/>
          </a:blip>
          <a:srcRect l="7216" t="4243" r="6804" b="25169"/>
          <a:stretch>
            <a:fillRect/>
          </a:stretch>
        </p:blipFill>
        <p:spPr>
          <a:xfrm>
            <a:off x="5702300" y="1181100"/>
            <a:ext cx="7315200" cy="8166100"/>
          </a:xfrm>
          <a:prstGeom prst="rect">
            <a:avLst/>
          </a:prstGeom>
          <a:ln w="12700">
            <a:miter lim="400000"/>
          </a:ln>
          <a:effectLst>
            <a:outerShdw blurRad="279400" dist="12700" dir="16080000" rotWithShape="0">
              <a:srgbClr val="000000"/>
            </a:outerShdw>
          </a:effectLst>
        </p:spPr>
      </p:pic>
      <p:sp>
        <p:nvSpPr>
          <p:cNvPr id="67" name="Shape 67"/>
          <p:cNvSpPr/>
          <p:nvPr/>
        </p:nvSpPr>
        <p:spPr>
          <a:xfrm>
            <a:off x="177800" y="-533400"/>
            <a:ext cx="6172200" cy="9994900"/>
          </a:xfrm>
          <a:prstGeom prst="rect">
            <a:avLst/>
          </a:prstGeom>
          <a:ln w="12700">
            <a:miter lim="400000"/>
          </a:ln>
          <a:effectLst>
            <a:outerShdw blurRad="152400" dist="12700" dir="160800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b"/>
          <a:lstStyle/>
          <a:p>
            <a:pPr marL="407988" marR="457200" indent="-407988"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r>
              <a:rPr dirty="0">
                <a:solidFill>
                  <a:schemeClr val="bg1"/>
                </a:solidFill>
              </a:rPr>
              <a:t>1. How do we know that the central figure in the cartoon is Andrew Johnson?</a:t>
            </a:r>
          </a:p>
          <a:p>
            <a:pPr marR="457200"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endParaRPr dirty="0">
              <a:solidFill>
                <a:schemeClr val="bg1"/>
              </a:solidFill>
            </a:endParaRPr>
          </a:p>
          <a:p>
            <a:pPr marL="407988" marR="457200" indent="-407988"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r>
              <a:rPr dirty="0">
                <a:solidFill>
                  <a:schemeClr val="bg1"/>
                </a:solidFill>
              </a:rPr>
              <a:t>2. Who is the Customer on the left, and what is he waiting for?</a:t>
            </a:r>
          </a:p>
          <a:p>
            <a:pPr marR="457200"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endParaRPr dirty="0">
              <a:solidFill>
                <a:schemeClr val="bg1"/>
              </a:solidFill>
            </a:endParaRPr>
          </a:p>
          <a:p>
            <a:pPr marL="407988" marR="457200" indent="-407988"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r>
              <a:rPr dirty="0">
                <a:solidFill>
                  <a:schemeClr val="bg1"/>
                </a:solidFill>
              </a:rPr>
              <a:t>3. What does the coat represent?  How do you know?</a:t>
            </a:r>
          </a:p>
          <a:p>
            <a:pPr marR="457200"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endParaRPr dirty="0">
              <a:solidFill>
                <a:schemeClr val="bg1"/>
              </a:solidFill>
            </a:endParaRPr>
          </a:p>
          <a:p>
            <a:pPr marL="407988" marR="457200" indent="-407988"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r>
              <a:rPr dirty="0">
                <a:solidFill>
                  <a:schemeClr val="bg1"/>
                </a:solidFill>
              </a:rPr>
              <a:t>4. Is the cartoonist a supporter or an opponent of President Johnson? Explain</a:t>
            </a:r>
          </a:p>
          <a:p>
            <a:pPr marR="457200"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endParaRPr dirty="0">
              <a:solidFill>
                <a:schemeClr val="bg1"/>
              </a:solidFill>
            </a:endParaRPr>
          </a:p>
          <a:p>
            <a:pPr marL="407988" marR="457200" indent="-407988" algn="l" defTabSz="457200">
              <a:lnSpc>
                <a:spcPts val="3400"/>
              </a:lnSpc>
              <a:defRPr sz="3200">
                <a:effectLst>
                  <a:outerShdw blurRad="152400" dist="12700" dir="16080000" rotWithShape="0">
                    <a:srgbClr val="000000"/>
                  </a:outerShdw>
                </a:effectLst>
                <a:latin typeface="Gill Sans"/>
                <a:ea typeface="Gill Sans"/>
                <a:cs typeface="Gill Sans"/>
                <a:sym typeface="Gill Sans"/>
              </a:defRPr>
            </a:pPr>
            <a:r>
              <a:rPr dirty="0">
                <a:solidFill>
                  <a:schemeClr val="bg1"/>
                </a:solidFill>
              </a:rPr>
              <a:t>5. A framed page with the heading “Orders” and the name “Jeff Davis” hangs on the wall behind Johnson.  What might this represent?</a:t>
            </a:r>
          </a:p>
        </p:txBody>
      </p:sp>
      <p:sp>
        <p:nvSpPr>
          <p:cNvPr id="68" name="Shape 68"/>
          <p:cNvSpPr/>
          <p:nvPr/>
        </p:nvSpPr>
        <p:spPr>
          <a:xfrm>
            <a:off x="11006642" y="90746"/>
            <a:ext cx="1520503" cy="84466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latin typeface="Arial"/>
                <a:ea typeface="Arial"/>
                <a:cs typeface="Arial"/>
                <a:sym typeface="Arial"/>
              </a:defRPr>
            </a:pPr>
            <a:r>
              <a:t>DAY 3</a:t>
            </a:r>
          </a:p>
          <a:p>
            <a:pPr>
              <a:defRPr sz="1500">
                <a:latin typeface="Arial"/>
                <a:ea typeface="Arial"/>
                <a:cs typeface="Arial"/>
                <a:sym typeface="Arial"/>
              </a:defRPr>
            </a:pPr>
            <a:r>
              <a:t>Place Date Here</a:t>
            </a:r>
          </a:p>
        </p:txBody>
      </p:sp>
      <p:sp>
        <p:nvSpPr>
          <p:cNvPr id="5" name="Shape 68"/>
          <p:cNvSpPr/>
          <p:nvPr/>
        </p:nvSpPr>
        <p:spPr>
          <a:xfrm>
            <a:off x="11127410" y="370527"/>
            <a:ext cx="1583767" cy="5899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a:latin typeface="Arial"/>
                <a:ea typeface="Arial"/>
                <a:cs typeface="Arial"/>
                <a:sym typeface="Arial"/>
              </a:defRPr>
            </a:pPr>
            <a:r>
              <a:rPr sz="4000" dirty="0">
                <a:solidFill>
                  <a:schemeClr val="bg1"/>
                </a:solidFill>
              </a:rPr>
              <a:t>DAY 3</a:t>
            </a:r>
          </a:p>
          <a:p>
            <a:pPr>
              <a:defRPr sz="1500">
                <a:latin typeface="Arial"/>
                <a:ea typeface="Arial"/>
                <a:cs typeface="Arial"/>
                <a:sym typeface="Arial"/>
              </a:defRPr>
            </a:pPr>
            <a:r>
              <a:rPr dirty="0">
                <a:solidFill>
                  <a:schemeClr val="bg1"/>
                </a:solidFill>
              </a:rPr>
              <a:t>Place Date Here</a:t>
            </a:r>
          </a:p>
        </p:txBody>
      </p:sp>
    </p:spTree>
    <p:extLst>
      <p:ext uri="{BB962C8B-B14F-4D97-AF65-F5344CB8AC3E}">
        <p14:creationId xmlns:p14="http://schemas.microsoft.com/office/powerpoint/2010/main" val="200385278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b10ff50b45ea8d1b15158ba930e32dee.jpg"/>
          <p:cNvPicPr/>
          <p:nvPr/>
        </p:nvPicPr>
        <p:blipFill>
          <a:blip r:embed="rId3">
            <a:extLst/>
          </a:blip>
          <a:srcRect l="9804" r="9804"/>
          <a:stretch>
            <a:fillRect/>
          </a:stretch>
        </p:blipFill>
        <p:spPr>
          <a:xfrm>
            <a:off x="223735" y="2999779"/>
            <a:ext cx="5828370" cy="5398692"/>
          </a:xfrm>
          <a:prstGeom prst="rect">
            <a:avLst/>
          </a:prstGeom>
          <a:ln w="12700">
            <a:miter lim="400000"/>
          </a:ln>
        </p:spPr>
      </p:pic>
      <p:pic>
        <p:nvPicPr>
          <p:cNvPr id="81" name="jb_nation_grant_1_e.jpg"/>
          <p:cNvPicPr/>
          <p:nvPr/>
        </p:nvPicPr>
        <p:blipFill>
          <a:blip r:embed="rId4">
            <a:extLst/>
          </a:blip>
          <a:stretch>
            <a:fillRect/>
          </a:stretch>
        </p:blipFill>
        <p:spPr>
          <a:xfrm>
            <a:off x="6144385" y="2955911"/>
            <a:ext cx="4436440" cy="5486428"/>
          </a:xfrm>
          <a:prstGeom prst="rect">
            <a:avLst/>
          </a:prstGeom>
          <a:ln w="12700">
            <a:miter lim="400000"/>
          </a:ln>
          <a:effectLst>
            <a:outerShdw blurRad="63500" dist="127000" dir="2700000" rotWithShape="0">
              <a:srgbClr val="000000"/>
            </a:outerShdw>
          </a:effectLst>
        </p:spPr>
      </p:pic>
      <p:pic>
        <p:nvPicPr>
          <p:cNvPr id="82" name="kkk05.jpg"/>
          <p:cNvPicPr/>
          <p:nvPr/>
        </p:nvPicPr>
        <p:blipFill>
          <a:blip r:embed="rId5">
            <a:extLst/>
          </a:blip>
          <a:srcRect l="32773" t="476" r="36473" b="257"/>
          <a:stretch>
            <a:fillRect/>
          </a:stretch>
        </p:blipFill>
        <p:spPr>
          <a:xfrm>
            <a:off x="10672967" y="2965817"/>
            <a:ext cx="2209801" cy="6108701"/>
          </a:xfrm>
          <a:prstGeom prst="rect">
            <a:avLst/>
          </a:prstGeom>
          <a:ln w="12700">
            <a:miter lim="400000"/>
          </a:ln>
          <a:effectLst>
            <a:outerShdw blurRad="127000" dist="76200" dir="2820000" rotWithShape="0">
              <a:srgbClr val="000000"/>
            </a:outerShdw>
          </a:effectLst>
        </p:spPr>
      </p:pic>
      <p:sp>
        <p:nvSpPr>
          <p:cNvPr id="83" name="Shape 83"/>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84" name="Screen Shot 2014-12-16 at 2.17.38 PM.png"/>
          <p:cNvPicPr/>
          <p:nvPr/>
        </p:nvPicPr>
        <p:blipFill>
          <a:blip r:embed="rId6">
            <a:extLst/>
          </a:blip>
          <a:stretch>
            <a:fillRect/>
          </a:stretch>
        </p:blipFill>
        <p:spPr>
          <a:xfrm>
            <a:off x="905201" y="8661400"/>
            <a:ext cx="11521750" cy="1068714"/>
          </a:xfrm>
          <a:prstGeom prst="rect">
            <a:avLst/>
          </a:prstGeom>
          <a:ln w="12700">
            <a:miter lim="400000"/>
          </a:ln>
        </p:spPr>
      </p:pic>
      <p:sp>
        <p:nvSpPr>
          <p:cNvPr id="85" name="Shape 85"/>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86" name="Shape 86"/>
          <p:cNvSpPr/>
          <p:nvPr/>
        </p:nvSpPr>
        <p:spPr>
          <a:xfrm>
            <a:off x="400637" y="1041400"/>
            <a:ext cx="12306301" cy="2082800"/>
          </a:xfrm>
          <a:prstGeom prst="rect">
            <a:avLst/>
          </a:prstGeom>
          <a:ln w="12700">
            <a:miter lim="400000"/>
          </a:ln>
          <a:effectLst>
            <a:outerShdw blurRad="76200" dist="63500" dir="2820000" rotWithShape="0">
              <a:srgbClr val="000000">
                <a:alpha val="40044"/>
              </a:srgbClr>
            </a:outerShdw>
          </a:effectLst>
          <a:extLst>
            <a:ext uri="{C572A759-6A51-4108-AA02-DFA0A04FC94B}">
              <ma14:wrappingTextBoxFlag xmlns="" xmlns:ma14="http://schemas.microsoft.com/office/mac/drawingml/2011/main" val="1"/>
            </a:ext>
          </a:extLst>
        </p:spPr>
        <p:txBody>
          <a:bodyPr lIns="0" tIns="0" rIns="0" bIns="0">
            <a:spAutoFit/>
          </a:bodyPr>
          <a:lstStyle/>
          <a:p>
            <a:pPr lvl="0" algn="l">
              <a:lnSpc>
                <a:spcPts val="5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4300" dirty="0">
              <a:solidFill>
                <a:srgbClr val="FFFFFF"/>
              </a:solidFill>
              <a:effectLst>
                <a:outerShdw blurRad="127000" dist="76200" dir="2820000" rotWithShape="0">
                  <a:srgbClr val="000000">
                    <a:alpha val="75000"/>
                  </a:srgbClr>
                </a:outerShdw>
              </a:effectLst>
            </a:endParaRP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b="1" dirty="0">
                <a:latin typeface="Helvetica"/>
                <a:ea typeface="Helvetica"/>
                <a:cs typeface="Helvetica"/>
                <a:sym typeface="Helvetica"/>
              </a:rPr>
              <a:t>The Enforcement Act (1870)</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spc="-66" dirty="0">
                <a:latin typeface="Helvetica"/>
                <a:ea typeface="Helvetica"/>
                <a:cs typeface="Helvetica"/>
                <a:sym typeface="Helvetica"/>
              </a:rPr>
              <a:t>banned the use of terror, force or bribery to prevent people from voting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spc="-132" dirty="0">
                <a:latin typeface="Helvetica"/>
                <a:ea typeface="Helvetica"/>
                <a:cs typeface="Helvetica"/>
                <a:sym typeface="Helvetica"/>
              </a:rPr>
              <a:t> - banned the KKK, &amp; strengthened military, courts tried thousands of men</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100" dirty="0">
                <a:effectLst>
                  <a:outerShdw blurRad="127000" dir="2700000" rotWithShape="0">
                    <a:srgbClr val="FFFFFF">
                      <a:alpha val="75000"/>
                    </a:srgbClr>
                  </a:outerShdw>
                </a:effectLst>
                <a:latin typeface="Verdana"/>
                <a:ea typeface="Verdana"/>
                <a:cs typeface="Verdana"/>
                <a:sym typeface="Verdana"/>
              </a:rPr>
              <a:t>- within a year the Klan was wiped out</a:t>
            </a:r>
          </a:p>
        </p:txBody>
      </p:sp>
      <p:pic>
        <p:nvPicPr>
          <p:cNvPr id="87" name="Screen Shot 2014-12-16 at 12.48.52 PM.png"/>
          <p:cNvPicPr/>
          <p:nvPr/>
        </p:nvPicPr>
        <p:blipFill>
          <a:blip r:embed="rId7">
            <a:extLst/>
          </a:blip>
          <a:stretch>
            <a:fillRect/>
          </a:stretch>
        </p:blipFill>
        <p:spPr>
          <a:xfrm>
            <a:off x="50800" y="152400"/>
            <a:ext cx="5715000" cy="1524000"/>
          </a:xfrm>
          <a:prstGeom prst="rect">
            <a:avLst/>
          </a:prstGeom>
          <a:ln w="12700">
            <a:miter lim="400000"/>
          </a:ln>
        </p:spPr>
      </p:pic>
      <p:sp>
        <p:nvSpPr>
          <p:cNvPr id="11" name="Oval 10">
            <a:hlinkClick r:id="rId8"/>
          </p:cNvPr>
          <p:cNvSpPr/>
          <p:nvPr/>
        </p:nvSpPr>
        <p:spPr>
          <a:xfrm>
            <a:off x="11716181" y="7543800"/>
            <a:ext cx="842264" cy="711200"/>
          </a:xfrm>
          <a:prstGeom prst="ellipse">
            <a:avLst/>
          </a:prstGeom>
          <a:solidFill>
            <a:schemeClr val="tx1">
              <a:lumMod val="95000"/>
              <a:lumOff val="5000"/>
            </a:schemeClr>
          </a:solid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pPr>
            <a:endParaRPr kumimoji="0" lang="en-US"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1000"/>
                                  </p:stCondLst>
                                  <p:iterate type="wd">
                                    <p:tmAbs val="0"/>
                                  </p:iterate>
                                  <p:childTnLst>
                                    <p:set>
                                      <p:cBhvr>
                                        <p:cTn id="6" fill="hold"/>
                                        <p:tgtEl>
                                          <p:spTgt spid="86"/>
                                        </p:tgtEl>
                                        <p:attrNameLst>
                                          <p:attrName>style.visibility</p:attrName>
                                        </p:attrNameLst>
                                      </p:cBhvr>
                                      <p:to>
                                        <p:strVal val="visible"/>
                                      </p:to>
                                    </p:set>
                                    <p:animEffect transition="in" filter="dissolve">
                                      <p:cBhvr>
                                        <p:cTn id="7" dur="2000"/>
                                        <p:tgtEl>
                                          <p:spTgt spid="86"/>
                                        </p:tgtEl>
                                      </p:cBhvr>
                                    </p:animEffect>
                                  </p:childTnLst>
                                </p:cTn>
                              </p:par>
                            </p:childTnLst>
                          </p:cTn>
                        </p:par>
                        <p:par>
                          <p:cTn id="8" fill="hold">
                            <p:stCondLst>
                              <p:cond delay="3000"/>
                            </p:stCondLst>
                            <p:childTnLst>
                              <p:par>
                                <p:cTn id="9" presetID="4" presetClass="entr" presetSubtype="32" fill="hold" grpId="2" nodeType="afterEffect">
                                  <p:stCondLst>
                                    <p:cond delay="0"/>
                                  </p:stCondLst>
                                  <p:iterate>
                                    <p:tmAbs val="0"/>
                                  </p:iterate>
                                  <p:childTnLst>
                                    <p:set>
                                      <p:cBhvr>
                                        <p:cTn id="10" fill="hold"/>
                                        <p:tgtEl>
                                          <p:spTgt spid="80"/>
                                        </p:tgtEl>
                                        <p:attrNameLst>
                                          <p:attrName>style.visibility</p:attrName>
                                        </p:attrNameLst>
                                      </p:cBhvr>
                                      <p:to>
                                        <p:strVal val="visible"/>
                                      </p:to>
                                    </p:set>
                                    <p:animEffect transition="in" filter="box(out)">
                                      <p:cBhvr>
                                        <p:cTn id="11" dur="1000"/>
                                        <p:tgtEl>
                                          <p:spTgt spid="80"/>
                                        </p:tgtEl>
                                      </p:cBhvr>
                                    </p:animEffect>
                                  </p:childTnLst>
                                </p:cTn>
                              </p:par>
                            </p:childTnLst>
                          </p:cTn>
                        </p:par>
                        <p:par>
                          <p:cTn id="12" fill="hold">
                            <p:stCondLst>
                              <p:cond delay="4000"/>
                            </p:stCondLst>
                            <p:childTnLst>
                              <p:par>
                                <p:cTn id="13" presetID="4" presetClass="entr" presetSubtype="32" fill="hold" grpId="3" nodeType="afterEffect">
                                  <p:stCondLst>
                                    <p:cond delay="0"/>
                                  </p:stCondLst>
                                  <p:iterate>
                                    <p:tmAbs val="0"/>
                                  </p:iterate>
                                  <p:childTnLst>
                                    <p:set>
                                      <p:cBhvr>
                                        <p:cTn id="14" fill="hold"/>
                                        <p:tgtEl>
                                          <p:spTgt spid="81"/>
                                        </p:tgtEl>
                                        <p:attrNameLst>
                                          <p:attrName>style.visibility</p:attrName>
                                        </p:attrNameLst>
                                      </p:cBhvr>
                                      <p:to>
                                        <p:strVal val="visible"/>
                                      </p:to>
                                    </p:set>
                                    <p:animEffect transition="in" filter="box(out)">
                                      <p:cBhvr>
                                        <p:cTn id="15" dur="1000"/>
                                        <p:tgtEl>
                                          <p:spTgt spid="81"/>
                                        </p:tgtEl>
                                      </p:cBhvr>
                                    </p:animEffect>
                                  </p:childTnLst>
                                </p:cTn>
                              </p:par>
                            </p:childTnLst>
                          </p:cTn>
                        </p:par>
                        <p:par>
                          <p:cTn id="16" fill="hold">
                            <p:stCondLst>
                              <p:cond delay="5000"/>
                            </p:stCondLst>
                            <p:childTnLst>
                              <p:par>
                                <p:cTn id="17" presetID="4" presetClass="entr" presetSubtype="32" fill="hold" grpId="4" nodeType="afterEffect">
                                  <p:stCondLst>
                                    <p:cond delay="0"/>
                                  </p:stCondLst>
                                  <p:iterate>
                                    <p:tmAbs val="0"/>
                                  </p:iterate>
                                  <p:childTnLst>
                                    <p:set>
                                      <p:cBhvr>
                                        <p:cTn id="18" fill="hold"/>
                                        <p:tgtEl>
                                          <p:spTgt spid="82"/>
                                        </p:tgtEl>
                                        <p:attrNameLst>
                                          <p:attrName>style.visibility</p:attrName>
                                        </p:attrNameLst>
                                      </p:cBhvr>
                                      <p:to>
                                        <p:strVal val="visible"/>
                                      </p:to>
                                    </p:set>
                                    <p:animEffect transition="in" filter="box(out)">
                                      <p:cBhvr>
                                        <p:cTn id="19" dur="1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2" animBg="1" advAuto="0"/>
      <p:bldP spid="81" grpId="3" animBg="1" advAuto="0"/>
      <p:bldP spid="82" grpId="4" animBg="1" advAuto="0"/>
      <p:bldP spid="86"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b10ff50b45ea8d1b15158ba930e32dee.jpg"/>
          <p:cNvPicPr/>
          <p:nvPr/>
        </p:nvPicPr>
        <p:blipFill>
          <a:blip r:embed="rId5">
            <a:extLst/>
          </a:blip>
          <a:srcRect l="9804" r="9804"/>
          <a:stretch>
            <a:fillRect/>
          </a:stretch>
        </p:blipFill>
        <p:spPr>
          <a:xfrm>
            <a:off x="223735" y="2999779"/>
            <a:ext cx="5828370" cy="5398692"/>
          </a:xfrm>
          <a:prstGeom prst="rect">
            <a:avLst/>
          </a:prstGeom>
          <a:ln w="12700">
            <a:miter lim="400000"/>
          </a:ln>
        </p:spPr>
      </p:pic>
      <p:pic>
        <p:nvPicPr>
          <p:cNvPr id="81" name="jb_nation_grant_1_e.jpg"/>
          <p:cNvPicPr/>
          <p:nvPr/>
        </p:nvPicPr>
        <p:blipFill>
          <a:blip r:embed="rId6">
            <a:extLst/>
          </a:blip>
          <a:stretch>
            <a:fillRect/>
          </a:stretch>
        </p:blipFill>
        <p:spPr>
          <a:xfrm>
            <a:off x="6144385" y="2955911"/>
            <a:ext cx="4436440" cy="5486428"/>
          </a:xfrm>
          <a:prstGeom prst="rect">
            <a:avLst/>
          </a:prstGeom>
          <a:ln w="12700">
            <a:miter lim="400000"/>
          </a:ln>
          <a:effectLst>
            <a:outerShdw blurRad="63500" dist="127000" dir="2700000" rotWithShape="0">
              <a:srgbClr val="000000"/>
            </a:outerShdw>
          </a:effectLst>
        </p:spPr>
      </p:pic>
      <p:pic>
        <p:nvPicPr>
          <p:cNvPr id="82" name="kkk05.jpg"/>
          <p:cNvPicPr/>
          <p:nvPr/>
        </p:nvPicPr>
        <p:blipFill>
          <a:blip r:embed="rId7">
            <a:extLst/>
          </a:blip>
          <a:srcRect l="32773" t="476" r="36473" b="257"/>
          <a:stretch>
            <a:fillRect/>
          </a:stretch>
        </p:blipFill>
        <p:spPr>
          <a:xfrm>
            <a:off x="10672967" y="2965817"/>
            <a:ext cx="2209801" cy="6108701"/>
          </a:xfrm>
          <a:prstGeom prst="rect">
            <a:avLst/>
          </a:prstGeom>
          <a:ln w="12700">
            <a:miter lim="400000"/>
          </a:ln>
          <a:effectLst>
            <a:outerShdw blurRad="127000" dist="76200" dir="2820000" rotWithShape="0">
              <a:srgbClr val="000000"/>
            </a:outerShdw>
          </a:effectLst>
        </p:spPr>
      </p:pic>
      <p:sp>
        <p:nvSpPr>
          <p:cNvPr id="83" name="Shape 83"/>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84" name="Screen Shot 2014-12-16 at 2.17.38 PM.png"/>
          <p:cNvPicPr/>
          <p:nvPr/>
        </p:nvPicPr>
        <p:blipFill>
          <a:blip r:embed="rId8">
            <a:extLst/>
          </a:blip>
          <a:stretch>
            <a:fillRect/>
          </a:stretch>
        </p:blipFill>
        <p:spPr>
          <a:xfrm>
            <a:off x="905201" y="8661400"/>
            <a:ext cx="11521750" cy="1068714"/>
          </a:xfrm>
          <a:prstGeom prst="rect">
            <a:avLst/>
          </a:prstGeom>
          <a:ln w="12700">
            <a:miter lim="400000"/>
          </a:ln>
        </p:spPr>
      </p:pic>
      <p:sp>
        <p:nvSpPr>
          <p:cNvPr id="85" name="Shape 85"/>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86" name="Shape 86"/>
          <p:cNvSpPr/>
          <p:nvPr/>
        </p:nvSpPr>
        <p:spPr>
          <a:xfrm>
            <a:off x="400637" y="1041400"/>
            <a:ext cx="12306301" cy="2082800"/>
          </a:xfrm>
          <a:prstGeom prst="rect">
            <a:avLst/>
          </a:prstGeom>
          <a:ln w="12700">
            <a:miter lim="400000"/>
          </a:ln>
          <a:effectLst>
            <a:outerShdw blurRad="76200" dist="63500" dir="2820000" rotWithShape="0">
              <a:srgbClr val="000000">
                <a:alpha val="40044"/>
              </a:srgbClr>
            </a:outerShdw>
          </a:effectLst>
          <a:extLst>
            <a:ext uri="{C572A759-6A51-4108-AA02-DFA0A04FC94B}">
              <ma14:wrappingTextBoxFlag xmlns="" xmlns:ma14="http://schemas.microsoft.com/office/mac/drawingml/2011/main" val="1"/>
            </a:ext>
          </a:extLst>
        </p:spPr>
        <p:txBody>
          <a:bodyPr lIns="0" tIns="0" rIns="0" bIns="0">
            <a:spAutoFit/>
          </a:bodyPr>
          <a:lstStyle/>
          <a:p>
            <a:pPr lvl="0" algn="l">
              <a:lnSpc>
                <a:spcPts val="5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4300" dirty="0">
              <a:solidFill>
                <a:srgbClr val="FFFFFF"/>
              </a:solidFill>
              <a:effectLst>
                <a:outerShdw blurRad="127000" dist="76200" dir="2820000" rotWithShape="0">
                  <a:srgbClr val="000000">
                    <a:alpha val="75000"/>
                  </a:srgbClr>
                </a:outerShdw>
              </a:effectLst>
            </a:endParaRP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b="1" dirty="0">
                <a:latin typeface="Helvetica"/>
                <a:ea typeface="Helvetica"/>
                <a:cs typeface="Helvetica"/>
                <a:sym typeface="Helvetica"/>
              </a:rPr>
              <a:t>The Enforcement Act (1870)</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spc="-66" dirty="0">
                <a:latin typeface="Helvetica"/>
                <a:ea typeface="Helvetica"/>
                <a:cs typeface="Helvetica"/>
                <a:sym typeface="Helvetica"/>
              </a:rPr>
              <a:t>banned the use of terror, force or bribery to prevent people from voting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spc="-132" dirty="0">
                <a:latin typeface="Helvetica"/>
                <a:ea typeface="Helvetica"/>
                <a:cs typeface="Helvetica"/>
                <a:sym typeface="Helvetica"/>
              </a:rPr>
              <a:t> - banned the KKK, &amp; strengthened military, courts tried thousands of men</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100" dirty="0">
                <a:effectLst>
                  <a:outerShdw blurRad="127000" dir="2700000" rotWithShape="0">
                    <a:srgbClr val="FFFFFF">
                      <a:alpha val="75000"/>
                    </a:srgbClr>
                  </a:outerShdw>
                </a:effectLst>
                <a:latin typeface="Verdana"/>
                <a:ea typeface="Verdana"/>
                <a:cs typeface="Verdana"/>
                <a:sym typeface="Verdana"/>
              </a:rPr>
              <a:t>- within a year the Klan was wiped out</a:t>
            </a:r>
          </a:p>
        </p:txBody>
      </p:sp>
      <p:pic>
        <p:nvPicPr>
          <p:cNvPr id="87" name="Screen Shot 2014-12-16 at 12.48.52 PM.png"/>
          <p:cNvPicPr/>
          <p:nvPr/>
        </p:nvPicPr>
        <p:blipFill>
          <a:blip r:embed="rId9">
            <a:extLst/>
          </a:blip>
          <a:stretch>
            <a:fillRect/>
          </a:stretch>
        </p:blipFill>
        <p:spPr>
          <a:xfrm>
            <a:off x="50800" y="152400"/>
            <a:ext cx="5715000" cy="1524000"/>
          </a:xfrm>
          <a:prstGeom prst="rect">
            <a:avLst/>
          </a:prstGeom>
          <a:ln w="12700">
            <a:miter lim="400000"/>
          </a:ln>
        </p:spPr>
      </p:pic>
      <p:sp>
        <p:nvSpPr>
          <p:cNvPr id="11" name="Oval 10">
            <a:hlinkClick r:id="rId10"/>
          </p:cNvPr>
          <p:cNvSpPr/>
          <p:nvPr/>
        </p:nvSpPr>
        <p:spPr>
          <a:xfrm>
            <a:off x="11716181" y="7543800"/>
            <a:ext cx="842264" cy="711200"/>
          </a:xfrm>
          <a:prstGeom prst="ellipse">
            <a:avLst/>
          </a:prstGeom>
          <a:solidFill>
            <a:schemeClr val="tx1">
              <a:lumMod val="95000"/>
              <a:lumOff val="5000"/>
            </a:schemeClr>
          </a:solid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pPr>
            <a:endParaRPr kumimoji="0" lang="en-US"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endParaRPr>
          </a:p>
        </p:txBody>
      </p:sp>
    </p:spTree>
    <p:controls>
      <mc:AlternateContent xmlns:mc="http://schemas.openxmlformats.org/markup-compatibility/2006">
        <mc:Choice xmlns:v="urn:schemas-microsoft-com:vml" Requires="v">
          <p:control spid="2054" name="ShockwaveFlash1" r:id="rId2" imgW="9169003" imgH="5409524"/>
        </mc:Choice>
        <mc:Fallback>
          <p:control name="ShockwaveFlash1" r:id="rId2" imgW="9169003" imgH="5409524">
            <p:pic>
              <p:nvPicPr>
                <p:cNvPr id="0" name="ShockwaveFlash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3048000"/>
                  <a:ext cx="9169400" cy="5410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149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Exit Ticket.png"/>
          <p:cNvPicPr>
            <a:picLocks/>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73" name="Shape 73"/>
          <p:cNvSpPr>
            <a:spLocks noGrp="1"/>
          </p:cNvSpPr>
          <p:nvPr>
            <p:ph type="title"/>
          </p:nvPr>
        </p:nvSpPr>
        <p:spPr>
          <a:xfrm>
            <a:off x="407060" y="4633841"/>
            <a:ext cx="9048653" cy="3701597"/>
          </a:xfrm>
          <a:prstGeom prst="rect">
            <a:avLst/>
          </a:prstGeom>
          <a:effectLst>
            <a:outerShdw blurRad="127000" dir="5400000" rotWithShape="0">
              <a:srgbClr val="000000"/>
            </a:outerShdw>
          </a:effectLst>
        </p:spPr>
        <p:txBody>
          <a:bodyPr/>
          <a:lstStyle>
            <a:lvl1pPr marR="457200" algn="l" defTabSz="457200">
              <a:lnSpc>
                <a:spcPct val="90000"/>
              </a:lnSpc>
              <a:defRPr sz="7400">
                <a:effectLst>
                  <a:outerShdw blurRad="50800" dist="63500" dir="18900000" rotWithShape="0">
                    <a:srgbClr val="000000"/>
                  </a:outerShdw>
                </a:effectLst>
              </a:defRPr>
            </a:lvl1pPr>
          </a:lstStyle>
          <a:p>
            <a:r>
              <a:rPr dirty="0">
                <a:solidFill>
                  <a:schemeClr val="bg1"/>
                </a:solidFill>
              </a:rPr>
              <a:t>Were did much of the Reconstruction money go towards?</a:t>
            </a:r>
          </a:p>
        </p:txBody>
      </p:sp>
    </p:spTree>
    <p:extLst>
      <p:ext uri="{BB962C8B-B14F-4D97-AF65-F5344CB8AC3E}">
        <p14:creationId xmlns:p14="http://schemas.microsoft.com/office/powerpoint/2010/main" val="370542753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01" name="Shape 101"/>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102" name="cab11g.gif"/>
          <p:cNvPicPr/>
          <p:nvPr/>
        </p:nvPicPr>
        <p:blipFill>
          <a:blip r:embed="rId3">
            <a:extLst/>
          </a:blip>
          <a:stretch>
            <a:fillRect/>
          </a:stretch>
        </p:blipFill>
        <p:spPr>
          <a:xfrm>
            <a:off x="80005" y="3196666"/>
            <a:ext cx="4450173" cy="5031230"/>
          </a:xfrm>
          <a:prstGeom prst="rect">
            <a:avLst/>
          </a:prstGeom>
          <a:ln w="12700">
            <a:miter lim="400000"/>
          </a:ln>
          <a:effectLst>
            <a:outerShdw blurRad="63500" dist="92089" dir="5400000" rotWithShape="0">
              <a:srgbClr val="000000">
                <a:alpha val="70033"/>
              </a:srgbClr>
            </a:outerShdw>
          </a:effectLst>
        </p:spPr>
      </p:pic>
      <p:sp>
        <p:nvSpPr>
          <p:cNvPr id="103" name="Shape 103"/>
          <p:cNvSpPr/>
          <p:nvPr/>
        </p:nvSpPr>
        <p:spPr>
          <a:xfrm>
            <a:off x="4406900" y="3022600"/>
            <a:ext cx="8331200" cy="421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26259" lvl="0" indent="-426259" algn="l">
              <a:lnSpc>
                <a:spcPct val="100000"/>
              </a:lnSpc>
              <a:spcBef>
                <a:spcPts val="1300"/>
              </a:spcBef>
              <a:tabLst>
                <a:tab pos="457200" algn="l"/>
              </a:tabLst>
              <a:defRPr sz="1800"/>
            </a:pPr>
            <a:r>
              <a:rPr sz="3400">
                <a:latin typeface="Arial"/>
                <a:ea typeface="Arial"/>
                <a:cs typeface="Arial"/>
                <a:sym typeface="Arial"/>
              </a:rPr>
              <a:t>• 	</a:t>
            </a:r>
            <a:r>
              <a:rPr sz="3400" b="1">
                <a:latin typeface="Arial"/>
                <a:ea typeface="Arial"/>
                <a:cs typeface="Arial"/>
                <a:sym typeface="Arial"/>
              </a:rPr>
              <a:t>Carpetbaggers</a:t>
            </a:r>
            <a:r>
              <a:rPr sz="3400">
                <a:latin typeface="Arial"/>
                <a:ea typeface="Arial"/>
                <a:cs typeface="Arial"/>
                <a:sym typeface="Arial"/>
              </a:rPr>
              <a:t> - N. Republicans who moved into the South</a:t>
            </a:r>
          </a:p>
          <a:p>
            <a:pPr marL="791007" lvl="0" indent="-426259" algn="l">
              <a:lnSpc>
                <a:spcPct val="100000"/>
              </a:lnSpc>
              <a:spcBef>
                <a:spcPts val="1300"/>
              </a:spcBef>
              <a:tabLst>
                <a:tab pos="457200" algn="l"/>
              </a:tabLst>
              <a:defRPr sz="1800"/>
            </a:pPr>
            <a:r>
              <a:rPr sz="3400">
                <a:latin typeface="Arial"/>
                <a:ea typeface="Arial"/>
                <a:cs typeface="Arial"/>
                <a:sym typeface="Arial"/>
              </a:rPr>
              <a:t>	- teachers, businessmen, political leaders &amp; greedy men</a:t>
            </a:r>
          </a:p>
          <a:p>
            <a:pPr marL="791007" lvl="0" indent="-780271" algn="l">
              <a:lnSpc>
                <a:spcPct val="100000"/>
              </a:lnSpc>
              <a:spcBef>
                <a:spcPts val="1300"/>
              </a:spcBef>
              <a:tabLst>
                <a:tab pos="457200" algn="l"/>
                <a:tab pos="787400" algn="l"/>
              </a:tabLst>
              <a:defRPr sz="1800"/>
            </a:pPr>
            <a:r>
              <a:rPr sz="3400" b="1" spc="-136">
                <a:latin typeface="Arial"/>
                <a:ea typeface="Arial"/>
                <a:cs typeface="Arial"/>
                <a:sym typeface="Arial"/>
              </a:rPr>
              <a:t>• 	Scalawags</a:t>
            </a:r>
            <a:r>
              <a:rPr sz="3400" spc="-136">
                <a:latin typeface="Arial"/>
                <a:ea typeface="Arial"/>
                <a:cs typeface="Arial"/>
                <a:sym typeface="Arial"/>
              </a:rPr>
              <a:t> - White Southern Republicans</a:t>
            </a:r>
            <a:endParaRPr sz="3400" spc="-102">
              <a:latin typeface="Arial"/>
              <a:ea typeface="Arial"/>
              <a:cs typeface="Arial"/>
              <a:sym typeface="Arial"/>
            </a:endParaRPr>
          </a:p>
          <a:p>
            <a:pPr marL="791007" lvl="0" indent="-780271" algn="l">
              <a:lnSpc>
                <a:spcPct val="100000"/>
              </a:lnSpc>
              <a:spcBef>
                <a:spcPts val="1300"/>
              </a:spcBef>
              <a:tabLst>
                <a:tab pos="457200" algn="l"/>
                <a:tab pos="787400" algn="l"/>
              </a:tabLst>
              <a:defRPr sz="1800"/>
            </a:pPr>
            <a:r>
              <a:rPr sz="3400">
                <a:latin typeface="Arial"/>
                <a:ea typeface="Arial"/>
                <a:cs typeface="Arial"/>
                <a:sym typeface="Arial"/>
              </a:rPr>
              <a:t>		- opposed secession</a:t>
            </a:r>
          </a:p>
          <a:p>
            <a:pPr marL="791007" lvl="0" indent="-780271" algn="l">
              <a:lnSpc>
                <a:spcPct val="100000"/>
              </a:lnSpc>
              <a:spcBef>
                <a:spcPts val="1300"/>
              </a:spcBef>
              <a:tabLst>
                <a:tab pos="457200" algn="l"/>
                <a:tab pos="787400" algn="l"/>
              </a:tabLst>
              <a:defRPr sz="1800"/>
            </a:pPr>
            <a:r>
              <a:rPr sz="3400">
                <a:latin typeface="Arial"/>
                <a:ea typeface="Arial"/>
                <a:cs typeface="Arial"/>
                <a:sym typeface="Arial"/>
              </a:rPr>
              <a:t>		- small farmers</a:t>
            </a:r>
          </a:p>
        </p:txBody>
      </p:sp>
      <p:pic>
        <p:nvPicPr>
          <p:cNvPr id="104" name="Screen Shot 2014-12-16 at 12.28.04 PM.png"/>
          <p:cNvPicPr/>
          <p:nvPr/>
        </p:nvPicPr>
        <p:blipFill>
          <a:blip r:embed="rId4">
            <a:extLst/>
          </a:blip>
          <a:stretch>
            <a:fillRect/>
          </a:stretch>
        </p:blipFill>
        <p:spPr>
          <a:xfrm>
            <a:off x="232668" y="220825"/>
            <a:ext cx="11347822" cy="935208"/>
          </a:xfrm>
          <a:prstGeom prst="rect">
            <a:avLst/>
          </a:prstGeom>
          <a:ln w="12700">
            <a:miter lim="400000"/>
          </a:ln>
        </p:spPr>
      </p:pic>
      <p:pic>
        <p:nvPicPr>
          <p:cNvPr id="105" name="Screen Shot 2014-12-16 at 12.28.57 PM.png"/>
          <p:cNvPicPr/>
          <p:nvPr/>
        </p:nvPicPr>
        <p:blipFill>
          <a:blip r:embed="rId5">
            <a:extLst/>
          </a:blip>
          <a:stretch>
            <a:fillRect/>
          </a:stretch>
        </p:blipFill>
        <p:spPr>
          <a:xfrm>
            <a:off x="178762" y="1383027"/>
            <a:ext cx="6390848" cy="833998"/>
          </a:xfrm>
          <a:prstGeom prst="rect">
            <a:avLst/>
          </a:prstGeom>
          <a:ln w="12700">
            <a:miter lim="400000"/>
          </a:ln>
          <a:effectLst>
            <a:outerShdw blurRad="266700" dist="127000" dir="2700000" rotWithShape="0">
              <a:srgbClr val="000000">
                <a:alpha val="90000"/>
              </a:srgbClr>
            </a:outerShdw>
          </a:effectLst>
        </p:spPr>
      </p:pic>
      <p:pic>
        <p:nvPicPr>
          <p:cNvPr id="8" name="Screen Shot 2014-12-16 at 2.17.38 PM.png"/>
          <p:cNvPicPr/>
          <p:nvPr/>
        </p:nvPicPr>
        <p:blipFill>
          <a:blip r:embed="rId6">
            <a:extLst/>
          </a:blip>
          <a:stretch>
            <a:fillRect/>
          </a:stretch>
        </p:blipFill>
        <p:spPr>
          <a:xfrm>
            <a:off x="787400" y="8610600"/>
            <a:ext cx="11521750" cy="1068714"/>
          </a:xfrm>
          <a:prstGeom prst="rect">
            <a:avLst/>
          </a:prstGeom>
          <a:ln w="12700">
            <a:miter lim="400000"/>
          </a:ln>
        </p:spPr>
      </p:pic>
    </p:spTree>
    <p:extLst>
      <p:ext uri="{BB962C8B-B14F-4D97-AF65-F5344CB8AC3E}">
        <p14:creationId xmlns:p14="http://schemas.microsoft.com/office/powerpoint/2010/main" val="983942487"/>
      </p:ext>
    </p:extLst>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0"/>
                                  </p:stCondLst>
                                  <p:iterate>
                                    <p:tmAbs val="0"/>
                                  </p:iterate>
                                  <p:childTnLst>
                                    <p:set>
                                      <p:cBhvr>
                                        <p:cTn id="6" fill="hold"/>
                                        <p:tgtEl>
                                          <p:spTgt spid="103"/>
                                        </p:tgtEl>
                                        <p:attrNameLst>
                                          <p:attrName>style.visibility</p:attrName>
                                        </p:attrNameLst>
                                      </p:cBhvr>
                                      <p:to>
                                        <p:strVal val="visible"/>
                                      </p:to>
                                    </p:set>
                                    <p:animEffect transition="in" filter="box(out)">
                                      <p:cBhvr>
                                        <p:cTn id="7" dur="2000"/>
                                        <p:tgtEl>
                                          <p:spTgt spid="103"/>
                                        </p:tgtEl>
                                      </p:cBhvr>
                                    </p:animEffect>
                                  </p:childTnLst>
                                </p:cTn>
                              </p:par>
                            </p:childTnLst>
                          </p:cTn>
                        </p:par>
                        <p:par>
                          <p:cTn id="8" fill="hold">
                            <p:stCondLst>
                              <p:cond delay="2500"/>
                            </p:stCondLst>
                            <p:childTnLst>
                              <p:par>
                                <p:cTn id="9" presetID="4" presetClass="entr" presetSubtype="32" fill="hold" grpId="0" nodeType="afterEffect">
                                  <p:stCondLst>
                                    <p:cond delay="0"/>
                                  </p:stCondLst>
                                  <p:iterate>
                                    <p:tmAbs val="0"/>
                                  </p:iterate>
                                  <p:childTnLst>
                                    <p:set>
                                      <p:cBhvr>
                                        <p:cTn id="10" fill="hold"/>
                                        <p:tgtEl>
                                          <p:spTgt spid="102"/>
                                        </p:tgtEl>
                                        <p:attrNameLst>
                                          <p:attrName>style.visibility</p:attrName>
                                        </p:attrNameLst>
                                      </p:cBhvr>
                                      <p:to>
                                        <p:strVal val="visible"/>
                                      </p:to>
                                    </p:set>
                                    <p:animEffect transition="in" filter="box(out)">
                                      <p:cBhvr>
                                        <p:cTn id="11"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advAuto="0"/>
      <p:bldP spid="103"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creen Shot 2014-12-16 at 2.30.48 PM.png"/>
          <p:cNvPicPr/>
          <p:nvPr/>
        </p:nvPicPr>
        <p:blipFill>
          <a:blip r:embed="rId3">
            <a:extLst/>
          </a:blip>
          <a:stretch>
            <a:fillRect/>
          </a:stretch>
        </p:blipFill>
        <p:spPr>
          <a:xfrm>
            <a:off x="31750" y="1257300"/>
            <a:ext cx="12941300" cy="7239000"/>
          </a:xfrm>
          <a:prstGeom prst="rect">
            <a:avLst/>
          </a:prstGeom>
          <a:ln w="12700">
            <a:miter lim="400000"/>
          </a:ln>
        </p:spPr>
      </p:pic>
      <p:sp>
        <p:nvSpPr>
          <p:cNvPr id="7" name="Shape 7"/>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8" name="Shape 8"/>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9" name="Shape 9"/>
          <p:cNvSpPr/>
          <p:nvPr/>
        </p:nvSpPr>
        <p:spPr>
          <a:xfrm>
            <a:off x="215900" y="12700"/>
            <a:ext cx="14516100" cy="1054100"/>
          </a:xfrm>
          <a:prstGeom prst="rect">
            <a:avLst/>
          </a:prstGeom>
          <a:ln w="12700">
            <a:miter lim="400000"/>
          </a:ln>
          <a:effectLst>
            <a:outerShdw blurRad="152400" dist="12700" dir="16080000" rotWithShape="0">
              <a:srgbClr val="FFFFFF">
                <a:alpha val="49000"/>
              </a:srgbClr>
            </a:outerShdw>
          </a:effectLst>
          <a:extLst>
            <a:ext uri="{C572A759-6A51-4108-AA02-DFA0A04FC94B}">
              <ma14:wrappingTextBoxFlag xmlns="" xmlns:ma14="http://schemas.microsoft.com/office/mac/drawingml/2011/main" val="1"/>
            </a:ext>
          </a:extLst>
        </p:spPr>
        <p:txBody>
          <a:bodyPr lIns="0" tIns="0" rIns="0" bIns="0">
            <a:spAutoFit/>
          </a:bodyPr>
          <a:lstStyle>
            <a:lvl1pPr marL="165100" algn="l">
              <a:lnSpc>
                <a:spcPts val="7700"/>
              </a:lnSpc>
              <a:tabLst>
                <a:tab pos="165100" algn="l"/>
                <a:tab pos="508000" algn="l"/>
                <a:tab pos="1016000" algn="l"/>
                <a:tab pos="1511300" algn="l"/>
                <a:tab pos="2019300" algn="l"/>
                <a:tab pos="2527300" algn="l"/>
                <a:tab pos="3035300" algn="l"/>
                <a:tab pos="3543300" algn="l"/>
                <a:tab pos="4051300" algn="l"/>
                <a:tab pos="4546600" algn="l"/>
                <a:tab pos="5054600" algn="l"/>
                <a:tab pos="5562600" algn="l"/>
                <a:tab pos="6070600" algn="l"/>
                <a:tab pos="14554200" algn="l"/>
              </a:tabLst>
              <a:defRPr sz="6400" spc="128">
                <a:solidFill>
                  <a:srgbClr val="FFFFFF"/>
                </a:solidFill>
                <a:latin typeface="ArmyChalk"/>
                <a:ea typeface="ArmyChalk"/>
                <a:cs typeface="ArmyChalk"/>
                <a:sym typeface="ArmyChalk"/>
              </a:defRPr>
            </a:lvl1pPr>
          </a:lstStyle>
          <a:p>
            <a:pPr lvl="0">
              <a:defRPr sz="1800" spc="0">
                <a:solidFill>
                  <a:srgbClr val="000000"/>
                </a:solidFill>
              </a:defRPr>
            </a:pPr>
            <a:r>
              <a:rPr sz="6400" spc="128">
                <a:solidFill>
                  <a:srgbClr val="FFFFFF"/>
                </a:solidFill>
              </a:rPr>
              <a:t>Birth of the “New South”</a:t>
            </a:r>
          </a:p>
        </p:txBody>
      </p:sp>
      <p:pic>
        <p:nvPicPr>
          <p:cNvPr id="10" name="Screen Shot 2014-12-16 at 2.17.38 PM.png"/>
          <p:cNvPicPr/>
          <p:nvPr/>
        </p:nvPicPr>
        <p:blipFill>
          <a:blip r:embed="rId4">
            <a:extLst/>
          </a:blip>
          <a:stretch>
            <a:fillRect/>
          </a:stretch>
        </p:blipFill>
        <p:spPr>
          <a:xfrm>
            <a:off x="905201" y="8661400"/>
            <a:ext cx="11521750" cy="1068714"/>
          </a:xfrm>
          <a:prstGeom prst="rect">
            <a:avLst/>
          </a:prstGeom>
          <a:ln w="12700">
            <a:miter lim="400000"/>
          </a:ln>
        </p:spPr>
      </p:pic>
      <p:pic>
        <p:nvPicPr>
          <p:cNvPr id="11" name="Screen Shot 2014-12-16 at 12.45.22 PM.png"/>
          <p:cNvPicPr/>
          <p:nvPr/>
        </p:nvPicPr>
        <p:blipFill>
          <a:blip r:embed="rId5">
            <a:extLst/>
          </a:blip>
          <a:stretch>
            <a:fillRect/>
          </a:stretch>
        </p:blipFill>
        <p:spPr>
          <a:xfrm rot="126000">
            <a:off x="5143500" y="688181"/>
            <a:ext cx="7277100" cy="8389768"/>
          </a:xfrm>
          <a:prstGeom prst="rect">
            <a:avLst/>
          </a:prstGeom>
          <a:ln w="12700">
            <a:miter lim="400000"/>
          </a:ln>
          <a:effectLst>
            <a:outerShdw blurRad="228600" dist="139700" dir="2700000"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dissolv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strVal val="4*#ppt_w"/>
                                          </p:val>
                                        </p:tav>
                                        <p:tav tm="100000">
                                          <p:val>
                                            <p:strVal val="#ppt_w"/>
                                          </p:val>
                                        </p:tav>
                                      </p:tavLst>
                                    </p:anim>
                                    <p:anim calcmode="lin" valueType="num">
                                      <p:cBhvr>
                                        <p:cTn id="13" dur="75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advAuto="0"/>
      <p:bldP spid="11"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3c30073v.jpg"/>
          <p:cNvPicPr/>
          <p:nvPr/>
        </p:nvPicPr>
        <p:blipFill>
          <a:blip r:embed="rId5">
            <a:extLst/>
          </a:blip>
          <a:stretch>
            <a:fillRect/>
          </a:stretch>
        </p:blipFill>
        <p:spPr>
          <a:xfrm>
            <a:off x="5511965" y="1302444"/>
            <a:ext cx="8837098" cy="7085212"/>
          </a:xfrm>
          <a:prstGeom prst="rect">
            <a:avLst/>
          </a:prstGeom>
          <a:ln w="12700">
            <a:miter lim="400000"/>
          </a:ln>
        </p:spPr>
      </p:pic>
      <p:sp>
        <p:nvSpPr>
          <p:cNvPr id="16" name="Shape 16"/>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7" name="Shape 17"/>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8" name="Shape 18"/>
          <p:cNvSpPr/>
          <p:nvPr/>
        </p:nvSpPr>
        <p:spPr>
          <a:xfrm>
            <a:off x="-25400" y="2438400"/>
            <a:ext cx="5092700" cy="4254736"/>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657476" lvl="0" indent="-527427" algn="l">
              <a:lnSpc>
                <a:spcPts val="3600"/>
              </a:lnSpc>
              <a:tabLst>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b="1">
              <a:latin typeface="Arial"/>
              <a:ea typeface="Arial"/>
              <a:cs typeface="Arial"/>
              <a:sym typeface="Arial"/>
            </a:endParaRPr>
          </a:p>
          <a:p>
            <a:pPr marL="657476" lvl="0" indent="-527427" algn="l">
              <a:lnSpc>
                <a:spcPts val="3600"/>
              </a:lnSpc>
              <a:tabLst>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farmer farms part of owner’s land &amp; gets 1/2 of the crop at harvest.</a:t>
            </a:r>
          </a:p>
          <a:p>
            <a:pPr marL="482600" lvl="0" indent="-482600" algn="l">
              <a:lnSpc>
                <a:spcPct val="100000"/>
              </a:lnSpc>
              <a:tabLst/>
              <a:defRPr sz="1800"/>
            </a:pPr>
            <a:endParaRPr sz="1600">
              <a:latin typeface="Helvetica"/>
              <a:ea typeface="Helvetica"/>
              <a:cs typeface="Helvetica"/>
              <a:sym typeface="Helvetica"/>
            </a:endParaRPr>
          </a:p>
          <a:p>
            <a:pPr marL="482600" lvl="0" indent="-482600" algn="l">
              <a:lnSpc>
                <a:spcPct val="100000"/>
              </a:lnSpc>
              <a:tabLst/>
              <a:defRPr sz="1800"/>
            </a:pPr>
            <a:r>
              <a:rPr sz="1600">
                <a:latin typeface="Helvetica"/>
                <a:ea typeface="Helvetica"/>
                <a:cs typeface="Helvetica"/>
                <a:sym typeface="Helvetica"/>
              </a:rPr>
              <a:t> </a:t>
            </a:r>
            <a:r>
              <a:rPr sz="3000">
                <a:latin typeface="Arial"/>
                <a:ea typeface="Arial"/>
                <a:cs typeface="Arial"/>
                <a:sym typeface="Arial"/>
              </a:rPr>
              <a:t>   - some evicted w/o pay</a:t>
            </a:r>
          </a:p>
          <a:p>
            <a:pPr marL="482600" lvl="0" indent="-482600" algn="l">
              <a:lnSpc>
                <a:spcPct val="100000"/>
              </a:lnSpc>
              <a:tabLst/>
              <a:defRPr sz="1800"/>
            </a:pPr>
            <a:r>
              <a:rPr sz="3000">
                <a:latin typeface="Arial"/>
                <a:ea typeface="Arial"/>
                <a:cs typeface="Arial"/>
                <a:sym typeface="Arial"/>
              </a:rPr>
              <a:t> </a:t>
            </a:r>
          </a:p>
          <a:p>
            <a:pPr marL="482600" lvl="1" indent="-254000" algn="l">
              <a:lnSpc>
                <a:spcPct val="100000"/>
              </a:lnSpc>
              <a:tabLst/>
              <a:defRPr sz="1800"/>
            </a:pPr>
            <a:r>
              <a:rPr sz="3000">
                <a:latin typeface="Arial"/>
                <a:ea typeface="Arial"/>
                <a:cs typeface="Arial"/>
                <a:sym typeface="Arial"/>
              </a:rPr>
              <a:t> - sharecroppers charged w/ housing &amp; other expenses</a:t>
            </a:r>
          </a:p>
        </p:txBody>
      </p:sp>
      <p:sp>
        <p:nvSpPr>
          <p:cNvPr id="19" name="Shape 19"/>
          <p:cNvSpPr/>
          <p:nvPr/>
        </p:nvSpPr>
        <p:spPr>
          <a:xfrm>
            <a:off x="12700" y="6718300"/>
            <a:ext cx="5016500" cy="140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657476" lvl="0" indent="-527427" algn="l">
              <a:lnSpc>
                <a:spcPts val="3600"/>
              </a:lnSpc>
              <a:tabLst>
                <a:tab pos="368300" algn="l"/>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B. Tenant Farming</a:t>
            </a:r>
          </a:p>
          <a:p>
            <a:pPr marL="657476" lvl="0" indent="-527427" algn="l">
              <a:lnSpc>
                <a:spcPts val="3600"/>
              </a:lnSpc>
              <a:tabLst>
                <a:tab pos="368300" algn="l"/>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farmer rents land to farm from a owner</a:t>
            </a:r>
          </a:p>
        </p:txBody>
      </p:sp>
      <p:sp>
        <p:nvSpPr>
          <p:cNvPr id="20" name="Shape 20"/>
          <p:cNvSpPr/>
          <p:nvPr/>
        </p:nvSpPr>
        <p:spPr>
          <a:xfrm>
            <a:off x="203200" y="2425700"/>
            <a:ext cx="4165600" cy="520936"/>
          </a:xfrm>
          <a:prstGeom prst="rect">
            <a:avLst/>
          </a:prstGeom>
          <a:ln w="12700">
            <a:miter lim="400000"/>
          </a:ln>
          <a:effectLst>
            <a:outerShdw blurRad="63500" dir="2700000" rotWithShape="0">
              <a:srgbClr val="FFFFFF"/>
            </a:outerShdw>
          </a:effectLst>
          <a:extLst>
            <a:ext uri="{C572A759-6A51-4108-AA02-DFA0A04FC94B}">
              <ma14:wrappingTextBoxFlag xmlns="" xmlns:ma14="http://schemas.microsoft.com/office/mac/drawingml/2011/main" val="1"/>
            </a:ext>
          </a:extLst>
        </p:spPr>
        <p:txBody>
          <a:bodyPr wrap="none" lIns="0" tIns="0" rIns="0" bIns="0">
            <a:spAutoFit/>
          </a:bodyPr>
          <a:lstStyle/>
          <a:p>
            <a:pPr marL="657476" lvl="0" indent="-527427" algn="l">
              <a:lnSpc>
                <a:spcPts val="3600"/>
              </a:lnSpc>
              <a:tabLst>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A. Sharecropping -</a:t>
            </a:r>
            <a:r>
              <a:rPr sz="3000">
                <a:latin typeface="Arial"/>
                <a:ea typeface="Arial"/>
                <a:cs typeface="Arial"/>
                <a:sym typeface="Arial"/>
              </a:rPr>
              <a:t> 	</a:t>
            </a:r>
          </a:p>
        </p:txBody>
      </p:sp>
      <p:pic>
        <p:nvPicPr>
          <p:cNvPr id="21" name="Screen Shot 2014-12-16 at 12.47.52 PM.png"/>
          <p:cNvPicPr/>
          <p:nvPr/>
        </p:nvPicPr>
        <p:blipFill>
          <a:blip r:embed="rId6">
            <a:extLst/>
          </a:blip>
          <a:stretch>
            <a:fillRect/>
          </a:stretch>
        </p:blipFill>
        <p:spPr>
          <a:xfrm>
            <a:off x="69850" y="1365250"/>
            <a:ext cx="6134101" cy="876300"/>
          </a:xfrm>
          <a:prstGeom prst="rect">
            <a:avLst/>
          </a:prstGeom>
          <a:ln w="12700">
            <a:miter lim="400000"/>
          </a:ln>
        </p:spPr>
      </p:pic>
      <p:pic>
        <p:nvPicPr>
          <p:cNvPr id="22" name="Screen Shot 2014-12-16 at 12.47.35 PM.png"/>
          <p:cNvPicPr/>
          <p:nvPr/>
        </p:nvPicPr>
        <p:blipFill>
          <a:blip r:embed="rId7">
            <a:extLst/>
          </a:blip>
          <a:stretch>
            <a:fillRect/>
          </a:stretch>
        </p:blipFill>
        <p:spPr>
          <a:xfrm>
            <a:off x="292100" y="197838"/>
            <a:ext cx="10302520" cy="912882"/>
          </a:xfrm>
          <a:prstGeom prst="rect">
            <a:avLst/>
          </a:prstGeom>
          <a:ln w="12700">
            <a:miter lim="400000"/>
          </a:ln>
        </p:spPr>
      </p:pic>
      <p:pic>
        <p:nvPicPr>
          <p:cNvPr id="23" name="Screen Shot 2014-12-16 at 2.17.38 PM.png"/>
          <p:cNvPicPr/>
          <p:nvPr/>
        </p:nvPicPr>
        <p:blipFill>
          <a:blip r:embed="rId8">
            <a:extLst/>
          </a:blip>
          <a:stretch>
            <a:fillRect/>
          </a:stretch>
        </p:blipFill>
        <p:spPr>
          <a:xfrm>
            <a:off x="905201" y="8661400"/>
            <a:ext cx="11521750" cy="1068714"/>
          </a:xfrm>
          <a:prstGeom prst="rect">
            <a:avLst/>
          </a:prstGeom>
          <a:ln w="12700">
            <a:miter lim="400000"/>
          </a:ln>
        </p:spPr>
      </p:pic>
      <p:sp>
        <p:nvSpPr>
          <p:cNvPr id="11" name="Oval 10">
            <a:hlinkClick r:id="rId9"/>
          </p:cNvPr>
          <p:cNvSpPr/>
          <p:nvPr/>
        </p:nvSpPr>
        <p:spPr>
          <a:xfrm>
            <a:off x="12005819" y="1270000"/>
            <a:ext cx="842264" cy="711200"/>
          </a:xfrm>
          <a:prstGeom prst="ellipse">
            <a:avLst/>
          </a:prstGeom>
          <a:solidFill>
            <a:schemeClr val="tx1">
              <a:lumMod val="95000"/>
              <a:lumOff val="5000"/>
            </a:schemeClr>
          </a:solid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pPr>
            <a:endParaRPr kumimoji="0" lang="en-US"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endParaRPr>
          </a:p>
        </p:txBody>
      </p:sp>
    </p:spTree>
    <p:controls>
      <mc:AlternateContent xmlns:mc="http://schemas.openxmlformats.org/markup-compatibility/2006">
        <mc:Choice xmlns:v="urn:schemas-microsoft-com:vml" Requires="v">
          <p:control spid="3078" name="ShockwaveFlash1" r:id="rId2" imgW="7340915" imgH="5942857"/>
        </mc:Choice>
        <mc:Fallback>
          <p:control name="ShockwaveFlash1" r:id="rId2" imgW="7340915" imgH="5942857">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5664200" y="2286000"/>
                  <a:ext cx="7340600" cy="5943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1" presetClass="entr" presetSubtype="0" fill="hold" grpId="2" nodeType="afterEffect">
                                  <p:stCondLst>
                                    <p:cond delay="0"/>
                                  </p:stCondLst>
                                  <p:iterate type="lt">
                                    <p:tmAbs val="0"/>
                                  </p:iterate>
                                  <p:childTnLst>
                                    <p:set>
                                      <p:cBhvr>
                                        <p:cTn id="10" fill="hold"/>
                                        <p:tgtEl>
                                          <p:spTgt spid="18"/>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3" nodeType="afterEffect">
                                  <p:stCondLst>
                                    <p:cond delay="0"/>
                                  </p:stCondLst>
                                  <p:iterate type="lt">
                                    <p:tmAbs val="0"/>
                                  </p:iterate>
                                  <p:childTnLst>
                                    <p:set>
                                      <p:cBhvr>
                                        <p:cTn id="13" fill="hold"/>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animBg="1" advAuto="0"/>
      <p:bldP spid="19" grpId="3" animBg="1" advAuto="0"/>
      <p:bldP spid="21"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ycle of Debt.gif"/>
          <p:cNvPicPr/>
          <p:nvPr/>
        </p:nvPicPr>
        <p:blipFill>
          <a:blip r:embed="rId3">
            <a:extLst/>
          </a:blip>
          <a:stretch>
            <a:fillRect/>
          </a:stretch>
        </p:blipFill>
        <p:spPr>
          <a:xfrm>
            <a:off x="5803900" y="1765300"/>
            <a:ext cx="6807200" cy="6211345"/>
          </a:xfrm>
          <a:prstGeom prst="rect">
            <a:avLst/>
          </a:prstGeom>
          <a:ln w="12700">
            <a:miter lim="400000"/>
          </a:ln>
          <a:effectLst>
            <a:outerShdw blurRad="165100" dist="76200" dir="2820000" rotWithShape="0">
              <a:srgbClr val="000000"/>
            </a:outerShdw>
          </a:effectLst>
        </p:spPr>
      </p:pic>
      <p:sp>
        <p:nvSpPr>
          <p:cNvPr id="28" name="Shape 28"/>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29" name="Shape 29"/>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30" name="Shape 30"/>
          <p:cNvSpPr/>
          <p:nvPr/>
        </p:nvSpPr>
        <p:spPr>
          <a:xfrm>
            <a:off x="8039100" y="1612900"/>
            <a:ext cx="3467100" cy="1413260"/>
          </a:xfrm>
          <a:prstGeom prst="rect">
            <a:avLst/>
          </a:prstGeom>
          <a:ln w="12700">
            <a:miter lim="400000"/>
          </a:ln>
          <a:effectLst>
            <a:outerShdw blurRad="38100" dir="282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57799" marR="57799" algn="l" defTabSz="1295400">
              <a:lnSpc>
                <a:spcPct val="100000"/>
              </a:lnSpc>
              <a:spcBef>
                <a:spcPts val="1300"/>
              </a:spcBef>
              <a:tabLst/>
              <a:defRPr sz="2200" b="1">
                <a:uFill>
                  <a:solidFill/>
                </a:uFill>
                <a:latin typeface="Arial"/>
                <a:ea typeface="Arial"/>
                <a:cs typeface="Arial"/>
                <a:sym typeface="Arial"/>
              </a:defRPr>
            </a:lvl1pPr>
          </a:lstStyle>
          <a:p>
            <a:pPr lvl="0">
              <a:defRPr sz="1800" b="0">
                <a:uFillTx/>
              </a:defRPr>
            </a:pPr>
            <a:r>
              <a:rPr sz="2200" b="1">
                <a:uFill>
                  <a:solidFill/>
                </a:uFill>
              </a:rPr>
              <a:t>1. Poor whites &amp; freedmen have no jobs, homes, or money for land.</a:t>
            </a:r>
          </a:p>
        </p:txBody>
      </p:sp>
      <p:sp>
        <p:nvSpPr>
          <p:cNvPr id="31" name="Shape 31"/>
          <p:cNvSpPr/>
          <p:nvPr/>
        </p:nvSpPr>
        <p:spPr>
          <a:xfrm>
            <a:off x="9334500" y="3721100"/>
            <a:ext cx="3797300" cy="1743460"/>
          </a:xfrm>
          <a:prstGeom prst="rect">
            <a:avLst/>
          </a:prstGeom>
          <a:ln w="12700">
            <a:miter lim="400000"/>
          </a:ln>
          <a:effectLst>
            <a:outerShdw blurRad="38100" dir="282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57799" marR="57799" algn="l" defTabSz="1295400">
              <a:lnSpc>
                <a:spcPct val="100000"/>
              </a:lnSpc>
              <a:spcBef>
                <a:spcPts val="1300"/>
              </a:spcBef>
              <a:tabLst/>
              <a:defRPr sz="2200" b="1">
                <a:uFill>
                  <a:solidFill/>
                </a:uFill>
                <a:latin typeface="Arial"/>
                <a:ea typeface="Arial"/>
                <a:cs typeface="Arial"/>
                <a:sym typeface="Arial"/>
              </a:defRPr>
            </a:lvl1pPr>
          </a:lstStyle>
          <a:p>
            <a:pPr lvl="0">
              <a:defRPr sz="1800" b="0">
                <a:uFillTx/>
              </a:defRPr>
            </a:pPr>
            <a:r>
              <a:rPr sz="2200" b="1">
                <a:uFill>
                  <a:solidFill/>
                </a:uFill>
              </a:rPr>
              <a:t>2. Poor whites &amp; freedmen sign contracts to work a landlord’s acreage in exchange for a part of the crop.</a:t>
            </a:r>
          </a:p>
        </p:txBody>
      </p:sp>
      <p:sp>
        <p:nvSpPr>
          <p:cNvPr id="32" name="Shape 32"/>
          <p:cNvSpPr/>
          <p:nvPr/>
        </p:nvSpPr>
        <p:spPr>
          <a:xfrm>
            <a:off x="9156700" y="6324600"/>
            <a:ext cx="3670300" cy="1413260"/>
          </a:xfrm>
          <a:prstGeom prst="rect">
            <a:avLst/>
          </a:prstGeom>
          <a:ln w="12700">
            <a:miter lim="400000"/>
          </a:ln>
          <a:effectLst>
            <a:outerShdw blurRad="38100" dir="282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57799" marR="57799" algn="l" defTabSz="1295400">
              <a:lnSpc>
                <a:spcPct val="100000"/>
              </a:lnSpc>
              <a:spcBef>
                <a:spcPts val="1300"/>
              </a:spcBef>
              <a:tabLst/>
              <a:defRPr sz="2200" b="1">
                <a:uFill>
                  <a:solidFill/>
                </a:uFill>
                <a:latin typeface="Arial"/>
                <a:ea typeface="Arial"/>
                <a:cs typeface="Arial"/>
                <a:sym typeface="Arial"/>
              </a:defRPr>
            </a:lvl1pPr>
          </a:lstStyle>
          <a:p>
            <a:pPr lvl="0">
              <a:defRPr sz="1800" b="0">
                <a:uFillTx/>
              </a:defRPr>
            </a:pPr>
            <a:r>
              <a:rPr sz="2200" b="1">
                <a:uFill>
                  <a:solidFill/>
                </a:uFill>
              </a:rPr>
              <a:t>3. Landlord keeps track of the money that sharecroppers owe him for housing &amp; food.</a:t>
            </a:r>
          </a:p>
        </p:txBody>
      </p:sp>
      <p:sp>
        <p:nvSpPr>
          <p:cNvPr id="33" name="Shape 33"/>
          <p:cNvSpPr/>
          <p:nvPr/>
        </p:nvSpPr>
        <p:spPr>
          <a:xfrm>
            <a:off x="5511800" y="5702300"/>
            <a:ext cx="3581400" cy="1743460"/>
          </a:xfrm>
          <a:prstGeom prst="rect">
            <a:avLst/>
          </a:prstGeom>
          <a:ln w="12700">
            <a:miter lim="400000"/>
          </a:ln>
          <a:effectLst>
            <a:outerShdw blurRad="38100" dir="282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57799" marR="57799" algn="l" defTabSz="1295400">
              <a:lnSpc>
                <a:spcPct val="100000"/>
              </a:lnSpc>
              <a:spcBef>
                <a:spcPts val="1300"/>
              </a:spcBef>
              <a:tabLst/>
              <a:defRPr sz="2200" b="1">
                <a:uFill>
                  <a:solidFill/>
                </a:uFill>
                <a:latin typeface="Arial"/>
                <a:ea typeface="Arial"/>
                <a:cs typeface="Arial"/>
                <a:sym typeface="Arial"/>
              </a:defRPr>
            </a:lvl1pPr>
          </a:lstStyle>
          <a:p>
            <a:pPr lvl="0">
              <a:defRPr sz="1800" b="0">
                <a:uFillTx/>
              </a:defRPr>
            </a:pPr>
            <a:r>
              <a:rPr sz="2200" b="1">
                <a:uFill>
                  <a:solidFill/>
                </a:uFill>
              </a:rPr>
              <a:t>4. At harvest time, the sharecropper owes more to the landlord than his share of the crop is worth.</a:t>
            </a:r>
          </a:p>
        </p:txBody>
      </p:sp>
      <p:sp>
        <p:nvSpPr>
          <p:cNvPr id="34" name="Shape 34"/>
          <p:cNvSpPr/>
          <p:nvPr/>
        </p:nvSpPr>
        <p:spPr>
          <a:xfrm>
            <a:off x="5270500" y="3200400"/>
            <a:ext cx="3035300" cy="1743460"/>
          </a:xfrm>
          <a:prstGeom prst="rect">
            <a:avLst/>
          </a:prstGeom>
          <a:ln w="12700">
            <a:miter lim="400000"/>
          </a:ln>
          <a:effectLst>
            <a:outerShdw blurRad="38100" dir="282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57799" marR="57799" algn="l" defTabSz="1295400">
              <a:lnSpc>
                <a:spcPct val="100000"/>
              </a:lnSpc>
              <a:spcBef>
                <a:spcPts val="1300"/>
              </a:spcBef>
              <a:tabLst/>
              <a:defRPr sz="2200" b="1">
                <a:uFill>
                  <a:solidFill/>
                </a:uFill>
                <a:latin typeface="Arial"/>
                <a:ea typeface="Arial"/>
                <a:cs typeface="Arial"/>
                <a:sym typeface="Arial"/>
              </a:defRPr>
            </a:lvl1pPr>
          </a:lstStyle>
          <a:p>
            <a:pPr lvl="0">
              <a:defRPr sz="1800" b="0">
                <a:uFillTx/>
              </a:defRPr>
            </a:pPr>
            <a:r>
              <a:rPr sz="2200" b="1">
                <a:uFill>
                  <a:solidFill/>
                </a:uFill>
              </a:rPr>
              <a:t>5. Sharecropper cannot leave the farm as long as he is in debt to the landlord.</a:t>
            </a:r>
          </a:p>
        </p:txBody>
      </p:sp>
      <p:sp>
        <p:nvSpPr>
          <p:cNvPr id="35" name="Shape 35"/>
          <p:cNvSpPr/>
          <p:nvPr/>
        </p:nvSpPr>
        <p:spPr>
          <a:xfrm>
            <a:off x="254000" y="2362200"/>
            <a:ext cx="4953000" cy="5562600"/>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657476" lvl="0" indent="-527427" algn="l">
              <a:lnSpc>
                <a:spcPts val="3600"/>
              </a:lnSpc>
              <a:tabLst>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A. Sharecropping -</a:t>
            </a:r>
          </a:p>
          <a:p>
            <a:pPr marL="657476" lvl="0" indent="-527427" algn="l">
              <a:lnSpc>
                <a:spcPts val="3600"/>
              </a:lnSpc>
              <a:tabLst>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farmer farms part of owner’s land &amp; gets 1/2 of the crop at harvest.</a:t>
            </a:r>
          </a:p>
          <a:p>
            <a:pPr marL="482600" lvl="0" indent="-482600" algn="l">
              <a:lnSpc>
                <a:spcPct val="100000"/>
              </a:lnSpc>
              <a:tabLst/>
              <a:defRPr sz="1800"/>
            </a:pPr>
            <a:endParaRPr sz="1600">
              <a:latin typeface="Helvetica"/>
              <a:ea typeface="Helvetica"/>
              <a:cs typeface="Helvetica"/>
              <a:sym typeface="Helvetica"/>
            </a:endParaRPr>
          </a:p>
          <a:p>
            <a:pPr marL="482600" lvl="0" indent="-482600" algn="l">
              <a:lnSpc>
                <a:spcPct val="100000"/>
              </a:lnSpc>
              <a:tabLst/>
              <a:defRPr sz="1800"/>
            </a:pPr>
            <a:r>
              <a:rPr sz="1600">
                <a:latin typeface="Helvetica"/>
                <a:ea typeface="Helvetica"/>
                <a:cs typeface="Helvetica"/>
                <a:sym typeface="Helvetica"/>
              </a:rPr>
              <a:t> </a:t>
            </a:r>
            <a:r>
              <a:rPr sz="3000">
                <a:latin typeface="Arial"/>
                <a:ea typeface="Arial"/>
                <a:cs typeface="Arial"/>
                <a:sym typeface="Arial"/>
              </a:rPr>
              <a:t>   - some evicted w/o pay</a:t>
            </a:r>
          </a:p>
          <a:p>
            <a:pPr marL="482600" lvl="0" indent="-482600" algn="l">
              <a:lnSpc>
                <a:spcPct val="100000"/>
              </a:lnSpc>
              <a:tabLst/>
              <a:defRPr sz="1800"/>
            </a:pPr>
            <a:r>
              <a:rPr sz="3000">
                <a:latin typeface="Arial"/>
                <a:ea typeface="Arial"/>
                <a:cs typeface="Arial"/>
                <a:sym typeface="Arial"/>
              </a:rPr>
              <a:t> </a:t>
            </a:r>
          </a:p>
          <a:p>
            <a:pPr marL="482600" lvl="1" indent="-482600" algn="l">
              <a:lnSpc>
                <a:spcPct val="100000"/>
              </a:lnSpc>
              <a:tabLst/>
              <a:defRPr sz="1800"/>
            </a:pPr>
            <a:r>
              <a:rPr sz="3000">
                <a:latin typeface="Arial"/>
                <a:ea typeface="Arial"/>
                <a:cs typeface="Arial"/>
                <a:sym typeface="Arial"/>
              </a:rPr>
              <a:t> - sharecroppers charged w/ housing &amp; other expenses </a:t>
            </a:r>
          </a:p>
          <a:p>
            <a:pPr marL="482600" lvl="0" indent="-482600" algn="l">
              <a:lnSpc>
                <a:spcPct val="100000"/>
              </a:lnSpc>
              <a:tabLst/>
              <a:defRPr sz="1800"/>
            </a:pPr>
            <a:r>
              <a:rPr sz="3000" b="1">
                <a:latin typeface="Arial"/>
                <a:ea typeface="Arial"/>
                <a:cs typeface="Arial"/>
                <a:sym typeface="Arial"/>
              </a:rPr>
              <a:t>B. Tenant Farming</a:t>
            </a:r>
          </a:p>
          <a:p>
            <a:pPr marL="657476" lvl="0" indent="-527427" algn="l">
              <a:lnSpc>
                <a:spcPts val="3600"/>
              </a:lnSpc>
              <a:tabLst>
                <a:tab pos="368300" algn="l"/>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		</a:t>
            </a:r>
            <a:r>
              <a:rPr sz="3000">
                <a:latin typeface="Arial"/>
                <a:ea typeface="Arial"/>
                <a:cs typeface="Arial"/>
                <a:sym typeface="Arial"/>
              </a:rPr>
              <a:t>farmer rents land to farm from an owner</a:t>
            </a:r>
          </a:p>
        </p:txBody>
      </p:sp>
      <p:pic>
        <p:nvPicPr>
          <p:cNvPr id="36" name="Screen Shot 2014-12-16 at 12.47.52 PM.png"/>
          <p:cNvPicPr/>
          <p:nvPr/>
        </p:nvPicPr>
        <p:blipFill>
          <a:blip r:embed="rId4">
            <a:extLst/>
          </a:blip>
          <a:stretch>
            <a:fillRect/>
          </a:stretch>
        </p:blipFill>
        <p:spPr>
          <a:xfrm>
            <a:off x="69850" y="1365250"/>
            <a:ext cx="6134101" cy="876300"/>
          </a:xfrm>
          <a:prstGeom prst="rect">
            <a:avLst/>
          </a:prstGeom>
          <a:ln w="12700">
            <a:miter lim="400000"/>
          </a:ln>
        </p:spPr>
      </p:pic>
      <p:pic>
        <p:nvPicPr>
          <p:cNvPr id="37" name="Screen Shot 2014-12-16 at 12.47.35 PM.png"/>
          <p:cNvPicPr/>
          <p:nvPr/>
        </p:nvPicPr>
        <p:blipFill>
          <a:blip r:embed="rId5">
            <a:extLst/>
          </a:blip>
          <a:stretch>
            <a:fillRect/>
          </a:stretch>
        </p:blipFill>
        <p:spPr>
          <a:xfrm>
            <a:off x="292100" y="197838"/>
            <a:ext cx="10302520" cy="912882"/>
          </a:xfrm>
          <a:prstGeom prst="rect">
            <a:avLst/>
          </a:prstGeom>
          <a:ln w="12700">
            <a:miter lim="400000"/>
          </a:ln>
        </p:spPr>
      </p:pic>
      <p:pic>
        <p:nvPicPr>
          <p:cNvPr id="38" name="Screen Shot 2014-12-16 at 2.17.38 PM.png"/>
          <p:cNvPicPr/>
          <p:nvPr/>
        </p:nvPicPr>
        <p:blipFill>
          <a:blip r:embed="rId6">
            <a:extLst/>
          </a:blip>
          <a:stretch>
            <a:fillRect/>
          </a:stretch>
        </p:blipFill>
        <p:spPr>
          <a:xfrm>
            <a:off x="905201" y="8661400"/>
            <a:ext cx="11521750" cy="1068714"/>
          </a:xfrm>
          <a:prstGeom prst="rect">
            <a:avLst/>
          </a:prstGeom>
          <a:ln w="12700">
            <a:miter lim="400000"/>
          </a:ln>
        </p:spPr>
      </p:pic>
      <p:sp>
        <p:nvSpPr>
          <p:cNvPr id="39" name="Shape 39"/>
          <p:cNvSpPr/>
          <p:nvPr/>
        </p:nvSpPr>
        <p:spPr>
          <a:xfrm flipV="1">
            <a:off x="5257800" y="2432050"/>
            <a:ext cx="0" cy="5562600"/>
          </a:xfrm>
          <a:prstGeom prst="line">
            <a:avLst/>
          </a:prstGeom>
          <a:ln w="12700">
            <a:solidFill/>
            <a:miter lim="400000"/>
          </a:ln>
        </p:spPr>
        <p:txBody>
          <a:bodyPr lIns="0" tIns="0" rIns="0" bIns="0"/>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15" presetClass="entr" presetSubtype="0" fill="hold" grpId="2" nodeType="afterEffect">
                                  <p:stCondLst>
                                    <p:cond delay="0"/>
                                  </p:stCondLst>
                                  <p:iterate>
                                    <p:tmAbs val="0"/>
                                  </p:iterate>
                                  <p:childTnLst>
                                    <p:set>
                                      <p:cBhvr>
                                        <p:cTn id="10" fill="hold"/>
                                        <p:tgtEl>
                                          <p:spTgt spid="27"/>
                                        </p:tgtEl>
                                        <p:attrNameLst>
                                          <p:attrName>style.visibility</p:attrName>
                                        </p:attrNameLst>
                                      </p:cBhvr>
                                      <p:to>
                                        <p:strVal val="visible"/>
                                      </p:to>
                                    </p:set>
                                    <p:anim calcmode="lin" valueType="num">
                                      <p:cBhvr>
                                        <p:cTn id="11" dur="1500" fill="hold"/>
                                        <p:tgtEl>
                                          <p:spTgt spid="27"/>
                                        </p:tgtEl>
                                        <p:attrNameLst>
                                          <p:attrName>ppt_w</p:attrName>
                                        </p:attrNameLst>
                                      </p:cBhvr>
                                      <p:tavLst>
                                        <p:tav tm="0">
                                          <p:val>
                                            <p:fltVal val="0"/>
                                          </p:val>
                                        </p:tav>
                                        <p:tav tm="100000">
                                          <p:val>
                                            <p:strVal val="#ppt_w"/>
                                          </p:val>
                                        </p:tav>
                                      </p:tavLst>
                                    </p:anim>
                                    <p:anim calcmode="lin" valueType="num">
                                      <p:cBhvr>
                                        <p:cTn id="12" dur="1500" fill="hold"/>
                                        <p:tgtEl>
                                          <p:spTgt spid="27"/>
                                        </p:tgtEl>
                                        <p:attrNameLst>
                                          <p:attrName>ppt_h</p:attrName>
                                        </p:attrNameLst>
                                      </p:cBhvr>
                                      <p:tavLst>
                                        <p:tav tm="0">
                                          <p:val>
                                            <p:fltVal val="0"/>
                                          </p:val>
                                        </p:tav>
                                        <p:tav tm="100000">
                                          <p:val>
                                            <p:strVal val="#ppt_h"/>
                                          </p:val>
                                        </p:tav>
                                      </p:tavLst>
                                    </p:anim>
                                    <p:anim calcmode="lin" valueType="num">
                                      <p:cBhvr>
                                        <p:cTn id="13" dur="15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4" dur="15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500"/>
                            </p:stCondLst>
                            <p:childTnLst>
                              <p:par>
                                <p:cTn id="16" presetID="10" presetClass="entr" presetSubtype="0" fill="hold" grpId="3" nodeType="afterEffect">
                                  <p:stCondLst>
                                    <p:cond delay="0"/>
                                  </p:stCondLst>
                                  <p:iterate type="lt">
                                    <p:tmAbs val="0"/>
                                  </p:iterate>
                                  <p:childTnLst>
                                    <p:set>
                                      <p:cBhvr>
                                        <p:cTn id="17" fill="hold"/>
                                        <p:tgtEl>
                                          <p:spTgt spid="30"/>
                                        </p:tgtEl>
                                        <p:attrNameLst>
                                          <p:attrName>style.visibility</p:attrName>
                                        </p:attrNameLst>
                                      </p:cBhvr>
                                      <p:to>
                                        <p:strVal val="visible"/>
                                      </p:to>
                                    </p:set>
                                    <p:animEffect transition="in" filter="fade">
                                      <p:cBhvr>
                                        <p:cTn id="18" dur="80"/>
                                        <p:tgtEl>
                                          <p:spTgt spid="30"/>
                                        </p:tgtEl>
                                      </p:cBhvr>
                                    </p:animEffect>
                                  </p:childTnLst>
                                </p:cTn>
                              </p:par>
                            </p:childTnLst>
                          </p:cTn>
                        </p:par>
                        <p:par>
                          <p:cTn id="19" fill="hold">
                            <p:stCondLst>
                              <p:cond delay="2580"/>
                            </p:stCondLst>
                            <p:childTnLst>
                              <p:par>
                                <p:cTn id="20" presetID="10" presetClass="entr" presetSubtype="0" fill="hold" grpId="4" nodeType="afterEffect">
                                  <p:stCondLst>
                                    <p:cond delay="500"/>
                                  </p:stCondLst>
                                  <p:iterate type="lt">
                                    <p:tmAbs val="0"/>
                                  </p:iterate>
                                  <p:childTnLst>
                                    <p:set>
                                      <p:cBhvr>
                                        <p:cTn id="21" fill="hold"/>
                                        <p:tgtEl>
                                          <p:spTgt spid="31"/>
                                        </p:tgtEl>
                                        <p:attrNameLst>
                                          <p:attrName>style.visibility</p:attrName>
                                        </p:attrNameLst>
                                      </p:cBhvr>
                                      <p:to>
                                        <p:strVal val="visible"/>
                                      </p:to>
                                    </p:set>
                                    <p:animEffect transition="in" filter="fade">
                                      <p:cBhvr>
                                        <p:cTn id="22" dur="80"/>
                                        <p:tgtEl>
                                          <p:spTgt spid="31"/>
                                        </p:tgtEl>
                                      </p:cBhvr>
                                    </p:animEffect>
                                  </p:childTnLst>
                                </p:cTn>
                              </p:par>
                            </p:childTnLst>
                          </p:cTn>
                        </p:par>
                        <p:par>
                          <p:cTn id="23" fill="hold">
                            <p:stCondLst>
                              <p:cond delay="3160"/>
                            </p:stCondLst>
                            <p:childTnLst>
                              <p:par>
                                <p:cTn id="24" presetID="10" presetClass="entr" presetSubtype="0" fill="hold" grpId="5" nodeType="afterEffect">
                                  <p:stCondLst>
                                    <p:cond delay="500"/>
                                  </p:stCondLst>
                                  <p:iterate type="lt">
                                    <p:tmAbs val="0"/>
                                  </p:iterate>
                                  <p:childTnLst>
                                    <p:set>
                                      <p:cBhvr>
                                        <p:cTn id="25" fill="hold"/>
                                        <p:tgtEl>
                                          <p:spTgt spid="32"/>
                                        </p:tgtEl>
                                        <p:attrNameLst>
                                          <p:attrName>style.visibility</p:attrName>
                                        </p:attrNameLst>
                                      </p:cBhvr>
                                      <p:to>
                                        <p:strVal val="visible"/>
                                      </p:to>
                                    </p:set>
                                    <p:animEffect transition="in" filter="fade">
                                      <p:cBhvr>
                                        <p:cTn id="26" dur="80"/>
                                        <p:tgtEl>
                                          <p:spTgt spid="32"/>
                                        </p:tgtEl>
                                      </p:cBhvr>
                                    </p:animEffect>
                                  </p:childTnLst>
                                </p:cTn>
                              </p:par>
                            </p:childTnLst>
                          </p:cTn>
                        </p:par>
                        <p:par>
                          <p:cTn id="27" fill="hold">
                            <p:stCondLst>
                              <p:cond delay="3740"/>
                            </p:stCondLst>
                            <p:childTnLst>
                              <p:par>
                                <p:cTn id="28" presetID="10" presetClass="entr" presetSubtype="0" fill="hold" grpId="6" nodeType="afterEffect">
                                  <p:stCondLst>
                                    <p:cond delay="500"/>
                                  </p:stCondLst>
                                  <p:iterate type="lt">
                                    <p:tmAbs val="0"/>
                                  </p:iterate>
                                  <p:childTnLst>
                                    <p:set>
                                      <p:cBhvr>
                                        <p:cTn id="29" fill="hold"/>
                                        <p:tgtEl>
                                          <p:spTgt spid="33"/>
                                        </p:tgtEl>
                                        <p:attrNameLst>
                                          <p:attrName>style.visibility</p:attrName>
                                        </p:attrNameLst>
                                      </p:cBhvr>
                                      <p:to>
                                        <p:strVal val="visible"/>
                                      </p:to>
                                    </p:set>
                                    <p:animEffect transition="in" filter="fade">
                                      <p:cBhvr>
                                        <p:cTn id="30" dur="80"/>
                                        <p:tgtEl>
                                          <p:spTgt spid="33"/>
                                        </p:tgtEl>
                                      </p:cBhvr>
                                    </p:animEffect>
                                  </p:childTnLst>
                                </p:cTn>
                              </p:par>
                            </p:childTnLst>
                          </p:cTn>
                        </p:par>
                        <p:par>
                          <p:cTn id="31" fill="hold">
                            <p:stCondLst>
                              <p:cond delay="4320"/>
                            </p:stCondLst>
                            <p:childTnLst>
                              <p:par>
                                <p:cTn id="32" presetID="10" presetClass="entr" presetSubtype="0" fill="hold" grpId="7" nodeType="afterEffect">
                                  <p:stCondLst>
                                    <p:cond delay="500"/>
                                  </p:stCondLst>
                                  <p:iterate type="lt">
                                    <p:tmAbs val="0"/>
                                  </p:iterate>
                                  <p:childTnLst>
                                    <p:set>
                                      <p:cBhvr>
                                        <p:cTn id="33" fill="hold"/>
                                        <p:tgtEl>
                                          <p:spTgt spid="34"/>
                                        </p:tgtEl>
                                        <p:attrNameLst>
                                          <p:attrName>style.visibility</p:attrName>
                                        </p:attrNameLst>
                                      </p:cBhvr>
                                      <p:to>
                                        <p:strVal val="visible"/>
                                      </p:to>
                                    </p:set>
                                    <p:animEffect transition="in" filter="fade">
                                      <p:cBhvr>
                                        <p:cTn id="34" dur="8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2" animBg="1" advAuto="0"/>
      <p:bldP spid="30" grpId="3" animBg="1" advAuto="0"/>
      <p:bldP spid="31" grpId="4" animBg="1" advAuto="0"/>
      <p:bldP spid="32" grpId="5" animBg="1" advAuto="0"/>
      <p:bldP spid="33" grpId="6" animBg="1" advAuto="0"/>
      <p:bldP spid="34" grpId="7" animBg="1" advAuto="0"/>
      <p:bldP spid="3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1854-m-h.jpg"/>
          <p:cNvPicPr/>
          <p:nvPr/>
        </p:nvPicPr>
        <p:blipFill>
          <a:blip r:embed="rId3">
            <a:extLst/>
          </a:blip>
          <a:stretch>
            <a:fillRect/>
          </a:stretch>
        </p:blipFill>
        <p:spPr>
          <a:xfrm>
            <a:off x="8436663" y="1371600"/>
            <a:ext cx="4497494" cy="3255558"/>
          </a:xfrm>
          <a:prstGeom prst="rect">
            <a:avLst/>
          </a:prstGeom>
          <a:ln w="12700">
            <a:miter lim="400000"/>
          </a:ln>
        </p:spPr>
      </p:pic>
      <p:sp>
        <p:nvSpPr>
          <p:cNvPr id="44" name="Shape 44"/>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45" name="Shape 45"/>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46" name="steelcompany1906.jpg"/>
          <p:cNvPicPr/>
          <p:nvPr/>
        </p:nvPicPr>
        <p:blipFill>
          <a:blip r:embed="rId4">
            <a:extLst/>
          </a:blip>
          <a:stretch>
            <a:fillRect/>
          </a:stretch>
        </p:blipFill>
        <p:spPr>
          <a:xfrm>
            <a:off x="76200" y="4193902"/>
            <a:ext cx="12827000" cy="4002094"/>
          </a:xfrm>
          <a:prstGeom prst="rect">
            <a:avLst/>
          </a:prstGeom>
          <a:ln w="12700">
            <a:miter lim="400000"/>
          </a:ln>
        </p:spPr>
      </p:pic>
      <p:pic>
        <p:nvPicPr>
          <p:cNvPr id="47" name="railroad-tracks-35.3.jpg"/>
          <p:cNvPicPr/>
          <p:nvPr/>
        </p:nvPicPr>
        <p:blipFill>
          <a:blip r:embed="rId5">
            <a:extLst/>
          </a:blip>
          <a:stretch>
            <a:fillRect/>
          </a:stretch>
        </p:blipFill>
        <p:spPr>
          <a:xfrm>
            <a:off x="6769289" y="1447800"/>
            <a:ext cx="6019801" cy="2781300"/>
          </a:xfrm>
          <a:prstGeom prst="rect">
            <a:avLst/>
          </a:prstGeom>
          <a:ln w="12700">
            <a:miter lim="400000"/>
          </a:ln>
        </p:spPr>
      </p:pic>
      <p:sp>
        <p:nvSpPr>
          <p:cNvPr id="48" name="Shape 48"/>
          <p:cNvSpPr/>
          <p:nvPr/>
        </p:nvSpPr>
        <p:spPr>
          <a:xfrm>
            <a:off x="76200" y="2362200"/>
            <a:ext cx="7480300" cy="1841500"/>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657476" lvl="0" indent="-527427" algn="l">
              <a:lnSpc>
                <a:spcPts val="3600"/>
              </a:lnSpc>
              <a:tabLst>
                <a:tab pos="6477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A. </a:t>
            </a:r>
            <a:r>
              <a:rPr sz="3000">
                <a:latin typeface="Arial"/>
                <a:ea typeface="Arial"/>
                <a:cs typeface="Arial"/>
                <a:sym typeface="Arial"/>
              </a:rPr>
              <a:t>Atlanta, Georgia becomes an industrial city</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B. </a:t>
            </a:r>
            <a:r>
              <a:rPr sz="3000">
                <a:latin typeface="Arial"/>
                <a:ea typeface="Arial"/>
                <a:cs typeface="Arial"/>
                <a:sym typeface="Arial"/>
              </a:rPr>
              <a:t>3,300 mi new RR track (40% increase)</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 Cotton mills &amp; fabric factories</a:t>
            </a:r>
          </a:p>
        </p:txBody>
      </p:sp>
      <p:pic>
        <p:nvPicPr>
          <p:cNvPr id="49" name="Screen Shot 2014-12-16 at 12.55.52 PM.png"/>
          <p:cNvPicPr/>
          <p:nvPr/>
        </p:nvPicPr>
        <p:blipFill>
          <a:blip r:embed="rId6">
            <a:extLst/>
          </a:blip>
          <a:stretch>
            <a:fillRect/>
          </a:stretch>
        </p:blipFill>
        <p:spPr>
          <a:xfrm>
            <a:off x="25400" y="1304925"/>
            <a:ext cx="5740400" cy="825500"/>
          </a:xfrm>
          <a:prstGeom prst="rect">
            <a:avLst/>
          </a:prstGeom>
          <a:ln w="12700">
            <a:miter lim="400000"/>
          </a:ln>
          <a:effectLst>
            <a:outerShdw blurRad="228600" dist="139700" dir="2700000" rotWithShape="0">
              <a:srgbClr val="000000"/>
            </a:outerShdw>
          </a:effectLst>
        </p:spPr>
      </p:pic>
      <p:pic>
        <p:nvPicPr>
          <p:cNvPr id="50" name="Screen Shot 2014-12-16 at 12.47.35 PM.png"/>
          <p:cNvPicPr/>
          <p:nvPr/>
        </p:nvPicPr>
        <p:blipFill>
          <a:blip r:embed="rId7">
            <a:extLst/>
          </a:blip>
          <a:stretch>
            <a:fillRect/>
          </a:stretch>
        </p:blipFill>
        <p:spPr>
          <a:xfrm>
            <a:off x="292100" y="197838"/>
            <a:ext cx="10302520" cy="912882"/>
          </a:xfrm>
          <a:prstGeom prst="rect">
            <a:avLst/>
          </a:prstGeom>
          <a:ln w="12700">
            <a:miter lim="400000"/>
          </a:ln>
        </p:spPr>
      </p:pic>
      <p:pic>
        <p:nvPicPr>
          <p:cNvPr id="51" name="Screen Shot 2014-12-16 at 2.17.38 PM.png"/>
          <p:cNvPicPr/>
          <p:nvPr/>
        </p:nvPicPr>
        <p:blipFill>
          <a:blip r:embed="rId8">
            <a:extLst/>
          </a:blip>
          <a:stretch>
            <a:fillRect/>
          </a:stretch>
        </p:blipFill>
        <p:spPr>
          <a:xfrm>
            <a:off x="905201" y="8661400"/>
            <a:ext cx="11521750" cy="10687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10" presetClass="entr" presetSubtype="0" fill="hold" grpId="2" nodeType="afterEffect">
                                  <p:stCondLst>
                                    <p:cond delay="500"/>
                                  </p:stCondLst>
                                  <p:iterate>
                                    <p:tmAbs val="0"/>
                                  </p:iterate>
                                  <p:childTnLst>
                                    <p:set>
                                      <p:cBhvr>
                                        <p:cTn id="10" fill="hold"/>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2500"/>
                            </p:stCondLst>
                            <p:childTnLst>
                              <p:par>
                                <p:cTn id="13" presetID="10" presetClass="entr" presetSubtype="0" fill="hold" grpId="3" nodeType="afterEffect">
                                  <p:stCondLst>
                                    <p:cond delay="500"/>
                                  </p:stCondLst>
                                  <p:iterate>
                                    <p:tmAbs val="0"/>
                                  </p:iterate>
                                  <p:childTnLst>
                                    <p:set>
                                      <p:cBhvr>
                                        <p:cTn id="14" fill="hold"/>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4000"/>
                            </p:stCondLst>
                            <p:childTnLst>
                              <p:par>
                                <p:cTn id="17" presetID="23" presetClass="entr" presetSubtype="16" fill="hold" grpId="4" nodeType="afterEffect">
                                  <p:stCondLst>
                                    <p:cond delay="0"/>
                                  </p:stCondLst>
                                  <p:iterate type="wd">
                                    <p:tmAbs val="0"/>
                                  </p:iterate>
                                  <p:childTnLst>
                                    <p:set>
                                      <p:cBhvr>
                                        <p:cTn id="18" fill="hold"/>
                                        <p:tgtEl>
                                          <p:spTgt spid="48"/>
                                        </p:tgtEl>
                                        <p:attrNameLst>
                                          <p:attrName>style.visibility</p:attrName>
                                        </p:attrNameLst>
                                      </p:cBhvr>
                                      <p:to>
                                        <p:strVal val="visible"/>
                                      </p:to>
                                    </p:set>
                                    <p:anim calcmode="lin" valueType="num">
                                      <p:cBhvr>
                                        <p:cTn id="19" dur="2500" fill="hold"/>
                                        <p:tgtEl>
                                          <p:spTgt spid="48"/>
                                        </p:tgtEl>
                                        <p:attrNameLst>
                                          <p:attrName>ppt_w</p:attrName>
                                        </p:attrNameLst>
                                      </p:cBhvr>
                                      <p:tavLst>
                                        <p:tav tm="0">
                                          <p:val>
                                            <p:fltVal val="0"/>
                                          </p:val>
                                        </p:tav>
                                        <p:tav tm="100000">
                                          <p:val>
                                            <p:strVal val="#ppt_w"/>
                                          </p:val>
                                        </p:tav>
                                      </p:tavLst>
                                    </p:anim>
                                    <p:anim calcmode="lin" valueType="num">
                                      <p:cBhvr>
                                        <p:cTn id="20" dur="2500" fill="hold"/>
                                        <p:tgtEl>
                                          <p:spTgt spid="48"/>
                                        </p:tgtEl>
                                        <p:attrNameLst>
                                          <p:attrName>ppt_h</p:attrName>
                                        </p:attrNameLst>
                                      </p:cBhvr>
                                      <p:tavLst>
                                        <p:tav tm="0">
                                          <p:val>
                                            <p:fltVal val="0"/>
                                          </p:val>
                                        </p:tav>
                                        <p:tav tm="100000">
                                          <p:val>
                                            <p:strVal val="#ppt_h"/>
                                          </p:val>
                                        </p:tav>
                                      </p:tavLst>
                                    </p:anim>
                                  </p:childTnLst>
                                </p:cTn>
                              </p:par>
                            </p:childTnLst>
                          </p:cTn>
                        </p:par>
                        <p:par>
                          <p:cTn id="21" fill="hold">
                            <p:stCondLst>
                              <p:cond delay="6500"/>
                            </p:stCondLst>
                            <p:childTnLst>
                              <p:par>
                                <p:cTn id="22" presetID="10" presetClass="exit" presetSubtype="0" fill="hold" grpId="5" nodeType="afterEffect">
                                  <p:stCondLst>
                                    <p:cond delay="3000"/>
                                  </p:stCondLst>
                                  <p:iterate>
                                    <p:tmAbs val="0"/>
                                  </p:iterate>
                                  <p:childTnLst>
                                    <p:animEffect transition="out" filter="fade">
                                      <p:cBhvr>
                                        <p:cTn id="23" dur="1000" fill="hold"/>
                                        <p:tgtEl>
                                          <p:spTgt spid="43"/>
                                        </p:tgtEl>
                                      </p:cBhvr>
                                    </p:animEffect>
                                    <p:set>
                                      <p:cBhvr>
                                        <p:cTn id="24" fill="hold">
                                          <p:stCondLst>
                                            <p:cond delay="999"/>
                                          </p:stCondLst>
                                        </p:cTn>
                                        <p:tgtEl>
                                          <p:spTgt spid="43"/>
                                        </p:tgtEl>
                                        <p:attrNameLst>
                                          <p:attrName>style.visibility</p:attrName>
                                        </p:attrNameLst>
                                      </p:cBhvr>
                                      <p:to>
                                        <p:strVal val="hidden"/>
                                      </p:to>
                                    </p:set>
                                  </p:childTnLst>
                                </p:cTn>
                              </p:par>
                            </p:childTnLst>
                          </p:cTn>
                        </p:par>
                        <p:par>
                          <p:cTn id="25" fill="hold">
                            <p:stCondLst>
                              <p:cond delay="10500"/>
                            </p:stCondLst>
                            <p:childTnLst>
                              <p:par>
                                <p:cTn id="26" presetID="10" presetClass="entr" presetSubtype="0" fill="hold" grpId="6" nodeType="afterEffect">
                                  <p:stCondLst>
                                    <p:cond delay="0"/>
                                  </p:stCondLst>
                                  <p:iterate>
                                    <p:tmAbs val="0"/>
                                  </p:iterate>
                                  <p:childTnLst>
                                    <p:set>
                                      <p:cBhvr>
                                        <p:cTn id="27" fill="hold"/>
                                        <p:tgtEl>
                                          <p:spTgt spid="47"/>
                                        </p:tgtEl>
                                        <p:attrNameLst>
                                          <p:attrName>style.visibility</p:attrName>
                                        </p:attrNameLst>
                                      </p:cBhvr>
                                      <p:to>
                                        <p:strVal val="visible"/>
                                      </p:to>
                                    </p:set>
                                    <p:animEffect transition="in" filter="fade">
                                      <p:cBhvr>
                                        <p:cTn id="2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3" animBg="1" advAuto="0"/>
      <p:bldP spid="43" grpId="5" animBg="1" advAuto="0"/>
      <p:bldP spid="46" grpId="2" animBg="1" advAuto="0"/>
      <p:bldP spid="47" grpId="6" animBg="1" advAuto="0"/>
      <p:bldP spid="48" grpId="4" animBg="1" advAuto="0"/>
      <p:bldP spid="4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Screen Shot 2014-12-16 at 2.17.38 PM.png"/>
          <p:cNvPicPr/>
          <p:nvPr/>
        </p:nvPicPr>
        <p:blipFill>
          <a:blip r:embed="rId3">
            <a:extLst/>
          </a:blip>
          <a:stretch>
            <a:fillRect/>
          </a:stretch>
        </p:blipFill>
        <p:spPr>
          <a:xfrm>
            <a:off x="905201" y="8661400"/>
            <a:ext cx="11521750" cy="1068714"/>
          </a:xfrm>
          <a:prstGeom prst="rect">
            <a:avLst/>
          </a:prstGeom>
          <a:ln w="12700">
            <a:miter lim="400000"/>
          </a:ln>
        </p:spPr>
      </p:pic>
      <p:pic>
        <p:nvPicPr>
          <p:cNvPr id="56" name="Screen Shot 2014-12-16 at 12.57.32 PM.png"/>
          <p:cNvPicPr/>
          <p:nvPr/>
        </p:nvPicPr>
        <p:blipFill>
          <a:blip r:embed="rId4">
            <a:extLst/>
          </a:blip>
          <a:stretch>
            <a:fillRect/>
          </a:stretch>
        </p:blipFill>
        <p:spPr>
          <a:xfrm>
            <a:off x="82550" y="1308100"/>
            <a:ext cx="6070600" cy="838200"/>
          </a:xfrm>
          <a:prstGeom prst="rect">
            <a:avLst/>
          </a:prstGeom>
          <a:ln w="12700">
            <a:miter lim="400000"/>
          </a:ln>
        </p:spPr>
      </p:pic>
      <p:sp>
        <p:nvSpPr>
          <p:cNvPr id="57" name="Shape 57"/>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58" name="Shape 58"/>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59" name="Shape 59"/>
          <p:cNvSpPr/>
          <p:nvPr/>
        </p:nvSpPr>
        <p:spPr>
          <a:xfrm>
            <a:off x="5549900" y="2514600"/>
            <a:ext cx="7086600" cy="17917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596900" lvl="0" indent="-596900"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A</a:t>
            </a:r>
            <a:r>
              <a:rPr sz="3000">
                <a:latin typeface="Arial"/>
                <a:ea typeface="Arial"/>
                <a:cs typeface="Arial"/>
                <a:sym typeface="Arial"/>
              </a:rPr>
              <a:t>. Rebuild</a:t>
            </a:r>
            <a:r>
              <a:rPr sz="3000" b="1">
                <a:latin typeface="Arial"/>
                <a:ea typeface="Arial"/>
                <a:cs typeface="Arial"/>
                <a:sym typeface="Arial"/>
              </a:rPr>
              <a:t> infrastructure</a:t>
            </a:r>
            <a:r>
              <a:rPr sz="3000">
                <a:latin typeface="Arial"/>
                <a:ea typeface="Arial"/>
                <a:cs typeface="Arial"/>
                <a:sym typeface="Arial"/>
              </a:rPr>
              <a:t> - (Roads, bridges, canals, RR, telegraph) &amp; a public schools </a:t>
            </a:r>
            <a:r>
              <a:rPr sz="2800">
                <a:latin typeface="Arial"/>
                <a:ea typeface="Arial"/>
                <a:cs typeface="Arial"/>
                <a:sym typeface="Arial"/>
              </a:rPr>
              <a:t>added $130 mil. to S. debt.</a:t>
            </a:r>
          </a:p>
        </p:txBody>
      </p:sp>
      <p:pic>
        <p:nvPicPr>
          <p:cNvPr id="60" name="railroad-tracks-35.3.jpg"/>
          <p:cNvPicPr/>
          <p:nvPr/>
        </p:nvPicPr>
        <p:blipFill>
          <a:blip r:embed="rId5">
            <a:extLst/>
          </a:blip>
          <a:srcRect b="2755"/>
          <a:stretch>
            <a:fillRect/>
          </a:stretch>
        </p:blipFill>
        <p:spPr>
          <a:xfrm>
            <a:off x="86267" y="2514600"/>
            <a:ext cx="4876801" cy="5659736"/>
          </a:xfrm>
          <a:prstGeom prst="rect">
            <a:avLst/>
          </a:prstGeom>
          <a:ln w="12700">
            <a:miter lim="400000"/>
          </a:ln>
        </p:spPr>
      </p:pic>
      <p:sp>
        <p:nvSpPr>
          <p:cNvPr id="61" name="Shape 61"/>
          <p:cNvSpPr/>
          <p:nvPr/>
        </p:nvSpPr>
        <p:spPr>
          <a:xfrm>
            <a:off x="5549900" y="5334000"/>
            <a:ext cx="6883400" cy="25283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82600" lvl="0" indent="-482600" algn="l">
              <a:lnSpc>
                <a:spcPct val="100000"/>
              </a:lnSpc>
              <a:tabLst/>
              <a:defRPr sz="1800"/>
            </a:pPr>
            <a:r>
              <a:rPr sz="2800" b="1">
                <a:latin typeface="Arial"/>
                <a:ea typeface="Arial"/>
                <a:cs typeface="Arial"/>
                <a:sym typeface="Arial"/>
              </a:rPr>
              <a:t>B. Corruption</a:t>
            </a:r>
            <a:r>
              <a:rPr sz="2800">
                <a:latin typeface="Arial"/>
                <a:ea typeface="Arial"/>
                <a:cs typeface="Arial"/>
                <a:sym typeface="Arial"/>
              </a:rPr>
              <a:t> -  </a:t>
            </a:r>
          </a:p>
          <a:p>
            <a:pPr marL="482600" lvl="1" indent="-254000" algn="l">
              <a:lnSpc>
                <a:spcPct val="100000"/>
              </a:lnSpc>
              <a:tabLst/>
              <a:defRPr sz="1800"/>
            </a:pPr>
            <a:r>
              <a:rPr sz="2800">
                <a:latin typeface="Arial"/>
                <a:ea typeface="Arial"/>
                <a:cs typeface="Arial"/>
                <a:sym typeface="Arial"/>
              </a:rPr>
              <a:t>- Much of spending lost to corruption. </a:t>
            </a:r>
          </a:p>
          <a:p>
            <a:pPr marL="482600" lvl="1" indent="-254000" algn="l">
              <a:lnSpc>
                <a:spcPct val="100000"/>
              </a:lnSpc>
              <a:tabLst/>
              <a:defRPr sz="1800"/>
            </a:pPr>
            <a:r>
              <a:rPr sz="2800">
                <a:latin typeface="Arial"/>
                <a:ea typeface="Arial"/>
                <a:cs typeface="Arial"/>
                <a:sym typeface="Arial"/>
              </a:rPr>
              <a:t>- Corruption widespread </a:t>
            </a:r>
          </a:p>
          <a:p>
            <a:pPr marL="482600" lvl="1" indent="-254000" algn="l">
              <a:lnSpc>
                <a:spcPct val="100000"/>
              </a:lnSpc>
              <a:tabLst/>
              <a:defRPr sz="1800"/>
            </a:pPr>
            <a:r>
              <a:rPr sz="2800">
                <a:latin typeface="Arial"/>
                <a:ea typeface="Arial"/>
                <a:cs typeface="Arial"/>
                <a:sym typeface="Arial"/>
              </a:rPr>
              <a:t>- reached Pres. Grant</a:t>
            </a:r>
          </a:p>
          <a:p>
            <a:pPr marL="482600" lvl="1" indent="-254000" algn="l">
              <a:lnSpc>
                <a:spcPct val="100000"/>
              </a:lnSpc>
              <a:tabLst/>
              <a:defRPr sz="1800"/>
            </a:pPr>
            <a:r>
              <a:rPr sz="2800">
                <a:latin typeface="Arial"/>
                <a:ea typeface="Arial"/>
                <a:cs typeface="Arial"/>
                <a:sym typeface="Arial"/>
              </a:rPr>
              <a:t>- S blamed Blacks &amp; carpetbaggers</a:t>
            </a:r>
          </a:p>
        </p:txBody>
      </p:sp>
      <p:pic>
        <p:nvPicPr>
          <p:cNvPr id="62" name="Screen Shot 2014-12-16 at 2.17.38 PM.png"/>
          <p:cNvPicPr/>
          <p:nvPr/>
        </p:nvPicPr>
        <p:blipFill>
          <a:blip r:embed="rId3">
            <a:extLst/>
          </a:blip>
          <a:stretch>
            <a:fillRect/>
          </a:stretch>
        </p:blipFill>
        <p:spPr>
          <a:xfrm>
            <a:off x="905201" y="8661400"/>
            <a:ext cx="11521750" cy="1068714"/>
          </a:xfrm>
          <a:prstGeom prst="rect">
            <a:avLst/>
          </a:prstGeom>
          <a:ln w="12700">
            <a:miter lim="400000"/>
          </a:ln>
        </p:spPr>
      </p:pic>
      <p:pic>
        <p:nvPicPr>
          <p:cNvPr id="63" name="Screen Shot 2014-12-16 at 12.47.35 PM.png"/>
          <p:cNvPicPr/>
          <p:nvPr/>
        </p:nvPicPr>
        <p:blipFill>
          <a:blip r:embed="rId6">
            <a:extLst/>
          </a:blip>
          <a:stretch>
            <a:fillRect/>
          </a:stretch>
        </p:blipFill>
        <p:spPr>
          <a:xfrm>
            <a:off x="292100" y="197838"/>
            <a:ext cx="10302520" cy="912882"/>
          </a:xfrm>
          <a:prstGeom prst="rect">
            <a:avLst/>
          </a:prstGeom>
          <a:ln w="12700">
            <a:miter lim="400000"/>
          </a:ln>
        </p:spPr>
      </p:pic>
      <p:pic>
        <p:nvPicPr>
          <p:cNvPr id="64" name="Picture 63"/>
          <p:cNvPicPr/>
          <p:nvPr/>
        </p:nvPicPr>
        <p:blipFill>
          <a:blip r:embed="rId7">
            <a:extLst/>
          </a:blip>
          <a:stretch>
            <a:fillRect/>
          </a:stretch>
        </p:blipFill>
        <p:spPr>
          <a:xfrm rot="21600000">
            <a:off x="50800" y="8140700"/>
            <a:ext cx="4947735" cy="127000"/>
          </a:xfrm>
          <a:prstGeom prst="rect">
            <a:avLst/>
          </a:prstGeom>
        </p:spPr>
      </p:pic>
      <p:pic>
        <p:nvPicPr>
          <p:cNvPr id="66" name="sf_nast_08.jpg"/>
          <p:cNvPicPr/>
          <p:nvPr/>
        </p:nvPicPr>
        <p:blipFill>
          <a:blip r:embed="rId8">
            <a:extLst/>
          </a:blip>
          <a:stretch>
            <a:fillRect/>
          </a:stretch>
        </p:blipFill>
        <p:spPr>
          <a:xfrm rot="21481503">
            <a:off x="365610" y="1846690"/>
            <a:ext cx="5041901" cy="7492824"/>
          </a:xfrm>
          <a:prstGeom prst="rect">
            <a:avLst/>
          </a:prstGeom>
          <a:ln w="12700">
            <a:miter lim="400000"/>
          </a:ln>
          <a:effectLst>
            <a:outerShdw blurRad="127000" dist="76200" dir="2820000" rotWithShape="0">
              <a:srgbClr val="000000">
                <a:alpha val="7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59">
                                            <p:bg/>
                                          </p:spTgt>
                                        </p:tgtEl>
                                        <p:attrNameLst>
                                          <p:attrName>style.visibility</p:attrName>
                                        </p:attrNameLst>
                                      </p:cBhvr>
                                      <p:to>
                                        <p:strVal val="visible"/>
                                      </p:to>
                                    </p:set>
                                    <p:animEffect transition="in" filter="dissolve">
                                      <p:cBhvr>
                                        <p:cTn id="7" dur="2500"/>
                                        <p:tgtEl>
                                          <p:spTgt spid="59">
                                            <p:bg/>
                                          </p:spTgt>
                                        </p:tgtEl>
                                      </p:cBhvr>
                                    </p:animEffect>
                                  </p:childTnLst>
                                </p:cTn>
                              </p:par>
                              <p:par>
                                <p:cTn id="8" presetID="9" presetClass="entr" presetSubtype="0" fill="hold" grpId="1">
                                  <p:stCondLst>
                                    <p:cond delay="0"/>
                                  </p:stCondLst>
                                  <p:iterate>
                                    <p:tmAbs val="0"/>
                                  </p:iterate>
                                  <p:childTnLst>
                                    <p:set>
                                      <p:cBhvr>
                                        <p:cTn id="9" fill="hold"/>
                                        <p:tgtEl>
                                          <p:spTgt spid="59">
                                            <p:txEl>
                                              <p:pRg st="0" end="0"/>
                                            </p:txEl>
                                          </p:spTgt>
                                        </p:tgtEl>
                                        <p:attrNameLst>
                                          <p:attrName>style.visibility</p:attrName>
                                        </p:attrNameLst>
                                      </p:cBhvr>
                                      <p:to>
                                        <p:strVal val="visible"/>
                                      </p:to>
                                    </p:set>
                                    <p:animEffect transition="in" filter="dissolve">
                                      <p:cBhvr>
                                        <p:cTn id="10" dur="2500"/>
                                        <p:tgtEl>
                                          <p:spTgt spid="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2" nodeType="clickEffect">
                                  <p:stCondLst>
                                    <p:cond delay="0"/>
                                  </p:stCondLst>
                                  <p:iterate>
                                    <p:tmAbs val="0"/>
                                  </p:iterate>
                                  <p:childTnLst>
                                    <p:set>
                                      <p:cBhvr>
                                        <p:cTn id="14" fill="hold"/>
                                        <p:tgtEl>
                                          <p:spTgt spid="61"/>
                                        </p:tgtEl>
                                        <p:attrNameLst>
                                          <p:attrName>style.visibility</p:attrName>
                                        </p:attrNameLst>
                                      </p:cBhvr>
                                      <p:to>
                                        <p:strVal val="visible"/>
                                      </p:to>
                                    </p:set>
                                    <p:animEffect transition="in" filter="dissolve">
                                      <p:cBhvr>
                                        <p:cTn id="15" dur="2500"/>
                                        <p:tgtEl>
                                          <p:spTgt spid="61"/>
                                        </p:tgtEl>
                                      </p:cBhvr>
                                    </p:animEffect>
                                  </p:childTnLst>
                                </p:cTn>
                              </p:par>
                            </p:childTnLst>
                          </p:cTn>
                        </p:par>
                        <p:par>
                          <p:cTn id="16" fill="hold">
                            <p:stCondLst>
                              <p:cond delay="2500"/>
                            </p:stCondLst>
                            <p:childTnLst>
                              <p:par>
                                <p:cTn id="17" presetID="23" presetClass="entr" presetSubtype="16" fill="hold" grpId="3" nodeType="afterEffect">
                                  <p:stCondLst>
                                    <p:cond delay="0"/>
                                  </p:stCondLst>
                                  <p:iterate>
                                    <p:tmAbs val="0"/>
                                  </p:iterate>
                                  <p:childTnLst>
                                    <p:set>
                                      <p:cBhvr>
                                        <p:cTn id="18" fill="hold"/>
                                        <p:tgtEl>
                                          <p:spTgt spid="66"/>
                                        </p:tgtEl>
                                        <p:attrNameLst>
                                          <p:attrName>style.visibility</p:attrName>
                                        </p:attrNameLst>
                                      </p:cBhvr>
                                      <p:to>
                                        <p:strVal val="visible"/>
                                      </p:to>
                                    </p:set>
                                    <p:anim calcmode="lin" valueType="num">
                                      <p:cBhvr>
                                        <p:cTn id="19" dur="1000" fill="hold"/>
                                        <p:tgtEl>
                                          <p:spTgt spid="66"/>
                                        </p:tgtEl>
                                        <p:attrNameLst>
                                          <p:attrName>ppt_w</p:attrName>
                                        </p:attrNameLst>
                                      </p:cBhvr>
                                      <p:tavLst>
                                        <p:tav tm="0">
                                          <p:val>
                                            <p:strVal val="4*#ppt_w"/>
                                          </p:val>
                                        </p:tav>
                                        <p:tav tm="100000">
                                          <p:val>
                                            <p:strVal val="#ppt_w"/>
                                          </p:val>
                                        </p:tav>
                                      </p:tavLst>
                                    </p:anim>
                                    <p:anim calcmode="lin" valueType="num">
                                      <p:cBhvr>
                                        <p:cTn id="20" dur="1000" fill="hold"/>
                                        <p:tgtEl>
                                          <p:spTgt spid="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build="p" bldLvl="5" animBg="1" advAuto="0"/>
      <p:bldP spid="61" grpId="2" animBg="1" advAuto="0"/>
      <p:bldP spid="66"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KKK_night_rally_in_Chicago_c1920_cph.3b12355.jpg"/>
          <p:cNvPicPr/>
          <p:nvPr/>
        </p:nvPicPr>
        <p:blipFill>
          <a:blip r:embed="rId3">
            <a:extLst/>
          </a:blip>
          <a:srcRect b="24904"/>
          <a:stretch>
            <a:fillRect/>
          </a:stretch>
        </p:blipFill>
        <p:spPr>
          <a:xfrm>
            <a:off x="114300" y="1330325"/>
            <a:ext cx="9613900" cy="5327557"/>
          </a:xfrm>
          <a:prstGeom prst="rect">
            <a:avLst/>
          </a:prstGeom>
          <a:ln w="12700">
            <a:miter lim="400000"/>
          </a:ln>
        </p:spPr>
      </p:pic>
      <p:sp>
        <p:nvSpPr>
          <p:cNvPr id="71" name="Shape 71"/>
          <p:cNvSpPr/>
          <p:nvPr/>
        </p:nvSpPr>
        <p:spPr>
          <a:xfrm>
            <a:off x="-12700" y="8957915"/>
            <a:ext cx="13049956" cy="821085"/>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72" name="Shape 72"/>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73" name="Shape 73"/>
          <p:cNvSpPr/>
          <p:nvPr/>
        </p:nvSpPr>
        <p:spPr>
          <a:xfrm>
            <a:off x="117827" y="6616700"/>
            <a:ext cx="12788901" cy="2324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lnSpc>
                <a:spcPts val="52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4400">
                <a:effectLst>
                  <a:outerShdw blurRad="127000" dist="76200" dir="2820000" rotWithShape="0">
                    <a:srgbClr val="000000">
                      <a:alpha val="75000"/>
                    </a:srgbClr>
                  </a:outerShdw>
                </a:effectLst>
                <a:latin typeface="ArmyChalk"/>
                <a:ea typeface="ArmyChalk"/>
                <a:cs typeface="ArmyChalk"/>
                <a:sym typeface="ArmyChalk"/>
              </a:rPr>
              <a:t>a. Ku Klux Klan</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Goal: “to defend the social and political superiority” of whites against what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          they called the “aggressions of an inferior race”</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	     - tortured, harassed, kidnapped or killed</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	     - who? carpetbaggers, scalawags, successful blacks.</a:t>
            </a:r>
          </a:p>
        </p:txBody>
      </p:sp>
      <p:pic>
        <p:nvPicPr>
          <p:cNvPr id="74" name="life3201.jpg"/>
          <p:cNvPicPr/>
          <p:nvPr/>
        </p:nvPicPr>
        <p:blipFill>
          <a:blip r:embed="rId4">
            <a:extLst/>
          </a:blip>
          <a:srcRect l="25600" t="2257" r="31713" b="14126"/>
          <a:stretch>
            <a:fillRect/>
          </a:stretch>
        </p:blipFill>
        <p:spPr>
          <a:xfrm>
            <a:off x="9851136" y="1320800"/>
            <a:ext cx="3048001" cy="5346700"/>
          </a:xfrm>
          <a:prstGeom prst="rect">
            <a:avLst/>
          </a:prstGeom>
          <a:ln w="12700">
            <a:miter lim="400000"/>
          </a:ln>
        </p:spPr>
      </p:pic>
      <p:pic>
        <p:nvPicPr>
          <p:cNvPr id="75" name="Screen Shot 2014-12-16 at 12.48.38 PM.png"/>
          <p:cNvPicPr/>
          <p:nvPr/>
        </p:nvPicPr>
        <p:blipFill>
          <a:blip r:embed="rId5">
            <a:extLst/>
          </a:blip>
          <a:stretch>
            <a:fillRect/>
          </a:stretch>
        </p:blipFill>
        <p:spPr>
          <a:xfrm>
            <a:off x="79463" y="1339850"/>
            <a:ext cx="5733874" cy="833785"/>
          </a:xfrm>
          <a:prstGeom prst="rect">
            <a:avLst/>
          </a:prstGeom>
          <a:ln w="12700">
            <a:miter lim="400000"/>
          </a:ln>
        </p:spPr>
      </p:pic>
      <p:pic>
        <p:nvPicPr>
          <p:cNvPr id="76" name="Screen Shot 2014-12-16 at 2.33.57 PM.png"/>
          <p:cNvPicPr/>
          <p:nvPr/>
        </p:nvPicPr>
        <p:blipFill>
          <a:blip r:embed="rId6">
            <a:extLst/>
          </a:blip>
          <a:stretch>
            <a:fillRect/>
          </a:stretch>
        </p:blipFill>
        <p:spPr>
          <a:xfrm>
            <a:off x="245422" y="159368"/>
            <a:ext cx="11722101" cy="9906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6"/>
                                        </p:tgtEl>
                                        <p:attrNameLst>
                                          <p:attrName>style.visibility</p:attrName>
                                        </p:attrNameLst>
                                      </p:cBhvr>
                                      <p:to>
                                        <p:strVal val="visible"/>
                                      </p:to>
                                    </p:set>
                                    <p:animEffect transition="in" filter="wipe(left)">
                                      <p:cBhvr>
                                        <p:cTn id="7" dur="1000"/>
                                        <p:tgtEl>
                                          <p:spTgt spid="76"/>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75"/>
                                        </p:tgtEl>
                                        <p:attrNameLst>
                                          <p:attrName>style.visibility</p:attrName>
                                        </p:attrNameLst>
                                      </p:cBhvr>
                                      <p:to>
                                        <p:strVal val="visible"/>
                                      </p:to>
                                    </p:set>
                                    <p:animEffect transition="in" filter="wipe(left)">
                                      <p:cBhvr>
                                        <p:cTn id="11" dur="1000"/>
                                        <p:tgtEl>
                                          <p:spTgt spid="75"/>
                                        </p:tgtEl>
                                      </p:cBhvr>
                                    </p:animEffect>
                                  </p:childTnLst>
                                </p:cTn>
                              </p:par>
                            </p:childTnLst>
                          </p:cTn>
                        </p:par>
                        <p:par>
                          <p:cTn id="12" fill="hold">
                            <p:stCondLst>
                              <p:cond delay="2000"/>
                            </p:stCondLst>
                            <p:childTnLst>
                              <p:par>
                                <p:cTn id="13" presetID="4" presetClass="entr" presetSubtype="32" fill="hold" grpId="3" nodeType="afterEffect">
                                  <p:stCondLst>
                                    <p:cond delay="0"/>
                                  </p:stCondLst>
                                  <p:iterate>
                                    <p:tmAbs val="0"/>
                                  </p:iterate>
                                  <p:childTnLst>
                                    <p:set>
                                      <p:cBhvr>
                                        <p:cTn id="14" fill="hold"/>
                                        <p:tgtEl>
                                          <p:spTgt spid="70"/>
                                        </p:tgtEl>
                                        <p:attrNameLst>
                                          <p:attrName>style.visibility</p:attrName>
                                        </p:attrNameLst>
                                      </p:cBhvr>
                                      <p:to>
                                        <p:strVal val="visible"/>
                                      </p:to>
                                    </p:set>
                                    <p:animEffect transition="in" filter="box(out)">
                                      <p:cBhvr>
                                        <p:cTn id="15" dur="1000"/>
                                        <p:tgtEl>
                                          <p:spTgt spid="70"/>
                                        </p:tgtEl>
                                      </p:cBhvr>
                                    </p:animEffect>
                                  </p:childTnLst>
                                </p:cTn>
                              </p:par>
                            </p:childTnLst>
                          </p:cTn>
                        </p:par>
                        <p:par>
                          <p:cTn id="16" fill="hold">
                            <p:stCondLst>
                              <p:cond delay="3000"/>
                            </p:stCondLst>
                            <p:childTnLst>
                              <p:par>
                                <p:cTn id="17" presetID="4" presetClass="entr" presetSubtype="32" fill="hold" grpId="4" nodeType="afterEffect">
                                  <p:stCondLst>
                                    <p:cond delay="0"/>
                                  </p:stCondLst>
                                  <p:iterate>
                                    <p:tmAbs val="0"/>
                                  </p:iterate>
                                  <p:childTnLst>
                                    <p:set>
                                      <p:cBhvr>
                                        <p:cTn id="18" fill="hold"/>
                                        <p:tgtEl>
                                          <p:spTgt spid="74"/>
                                        </p:tgtEl>
                                        <p:attrNameLst>
                                          <p:attrName>style.visibility</p:attrName>
                                        </p:attrNameLst>
                                      </p:cBhvr>
                                      <p:to>
                                        <p:strVal val="visible"/>
                                      </p:to>
                                    </p:set>
                                    <p:animEffect transition="in" filter="box(out)">
                                      <p:cBhvr>
                                        <p:cTn id="19" dur="1000"/>
                                        <p:tgtEl>
                                          <p:spTgt spid="74"/>
                                        </p:tgtEl>
                                      </p:cBhvr>
                                    </p:animEffect>
                                  </p:childTnLst>
                                </p:cTn>
                              </p:par>
                            </p:childTnLst>
                          </p:cTn>
                        </p:par>
                        <p:par>
                          <p:cTn id="20" fill="hold">
                            <p:stCondLst>
                              <p:cond delay="4000"/>
                            </p:stCondLst>
                            <p:childTnLst>
                              <p:par>
                                <p:cTn id="21" presetID="1" presetClass="entr" presetSubtype="0" fill="hold" grpId="5" nodeType="afterEffect">
                                  <p:stCondLst>
                                    <p:cond delay="0"/>
                                  </p:stCondLst>
                                  <p:iterate type="lt">
                                    <p:tmAbs val="0"/>
                                  </p:iterate>
                                  <p:childTnLst>
                                    <p:set>
                                      <p:cBhvr>
                                        <p:cTn id="22" fill="hold"/>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3" animBg="1" advAuto="0"/>
      <p:bldP spid="73" grpId="5" animBg="1" advAuto="0"/>
      <p:bldP spid="74" grpId="4" animBg="1" advAuto="0"/>
      <p:bldP spid="75" grpId="2" animBg="1" advAuto="0"/>
      <p:bldP spid="76"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KKK_night_rally_in_Chicago_c1920_cph.3b12355.jpg"/>
          <p:cNvPicPr/>
          <p:nvPr/>
        </p:nvPicPr>
        <p:blipFill>
          <a:blip r:embed="rId5">
            <a:extLst/>
          </a:blip>
          <a:srcRect b="24904"/>
          <a:stretch>
            <a:fillRect/>
          </a:stretch>
        </p:blipFill>
        <p:spPr>
          <a:xfrm>
            <a:off x="114300" y="1330325"/>
            <a:ext cx="9613900" cy="5327557"/>
          </a:xfrm>
          <a:prstGeom prst="rect">
            <a:avLst/>
          </a:prstGeom>
          <a:ln w="12700">
            <a:miter lim="400000"/>
          </a:ln>
        </p:spPr>
      </p:pic>
      <p:sp>
        <p:nvSpPr>
          <p:cNvPr id="71" name="Shape 71"/>
          <p:cNvSpPr/>
          <p:nvPr/>
        </p:nvSpPr>
        <p:spPr>
          <a:xfrm>
            <a:off x="-12700" y="8957915"/>
            <a:ext cx="13049956" cy="821085"/>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72" name="Shape 72"/>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73" name="Shape 73"/>
          <p:cNvSpPr/>
          <p:nvPr/>
        </p:nvSpPr>
        <p:spPr>
          <a:xfrm>
            <a:off x="117827" y="6616700"/>
            <a:ext cx="12788901" cy="2324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l">
              <a:lnSpc>
                <a:spcPts val="52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4400">
                <a:effectLst>
                  <a:outerShdw blurRad="127000" dist="76200" dir="2820000" rotWithShape="0">
                    <a:srgbClr val="000000">
                      <a:alpha val="75000"/>
                    </a:srgbClr>
                  </a:outerShdw>
                </a:effectLst>
                <a:latin typeface="ArmyChalk"/>
                <a:ea typeface="ArmyChalk"/>
                <a:cs typeface="ArmyChalk"/>
                <a:sym typeface="ArmyChalk"/>
              </a:rPr>
              <a:t>a. Ku Klux Klan</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Goal: “to defend the social and political superiority” of whites against what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          they called the “aggressions of an inferior race”</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	     - tortured, harassed, kidnapped or killed</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600">
                <a:latin typeface="Verdana"/>
                <a:ea typeface="Verdana"/>
                <a:cs typeface="Verdana"/>
                <a:sym typeface="Verdana"/>
              </a:rPr>
              <a:t>	     - who? carpetbaggers, scalawags, successful blacks.</a:t>
            </a:r>
          </a:p>
        </p:txBody>
      </p:sp>
      <p:pic>
        <p:nvPicPr>
          <p:cNvPr id="74" name="life3201.jpg"/>
          <p:cNvPicPr/>
          <p:nvPr/>
        </p:nvPicPr>
        <p:blipFill>
          <a:blip r:embed="rId6">
            <a:extLst/>
          </a:blip>
          <a:srcRect l="25600" t="2257" r="31713" b="14126"/>
          <a:stretch>
            <a:fillRect/>
          </a:stretch>
        </p:blipFill>
        <p:spPr>
          <a:xfrm>
            <a:off x="9851136" y="1320800"/>
            <a:ext cx="3048001" cy="5346700"/>
          </a:xfrm>
          <a:prstGeom prst="rect">
            <a:avLst/>
          </a:prstGeom>
          <a:ln w="12700">
            <a:miter lim="400000"/>
          </a:ln>
        </p:spPr>
      </p:pic>
      <p:pic>
        <p:nvPicPr>
          <p:cNvPr id="75" name="Screen Shot 2014-12-16 at 12.48.38 PM.png"/>
          <p:cNvPicPr/>
          <p:nvPr/>
        </p:nvPicPr>
        <p:blipFill>
          <a:blip r:embed="rId7">
            <a:extLst/>
          </a:blip>
          <a:stretch>
            <a:fillRect/>
          </a:stretch>
        </p:blipFill>
        <p:spPr>
          <a:xfrm>
            <a:off x="79463" y="1339850"/>
            <a:ext cx="5733874" cy="833785"/>
          </a:xfrm>
          <a:prstGeom prst="rect">
            <a:avLst/>
          </a:prstGeom>
          <a:ln w="12700">
            <a:miter lim="400000"/>
          </a:ln>
        </p:spPr>
      </p:pic>
      <p:pic>
        <p:nvPicPr>
          <p:cNvPr id="76" name="Screen Shot 2014-12-16 at 2.33.57 PM.png"/>
          <p:cNvPicPr/>
          <p:nvPr/>
        </p:nvPicPr>
        <p:blipFill>
          <a:blip r:embed="rId8">
            <a:extLst/>
          </a:blip>
          <a:stretch>
            <a:fillRect/>
          </a:stretch>
        </p:blipFill>
        <p:spPr>
          <a:xfrm>
            <a:off x="245422" y="159368"/>
            <a:ext cx="11722101" cy="990601"/>
          </a:xfrm>
          <a:prstGeom prst="rect">
            <a:avLst/>
          </a:prstGeom>
          <a:ln w="12700">
            <a:miter lim="400000"/>
          </a:ln>
        </p:spPr>
      </p:pic>
      <p:sp>
        <p:nvSpPr>
          <p:cNvPr id="2" name="Oval 1">
            <a:hlinkClick r:id="rId9"/>
          </p:cNvPr>
          <p:cNvSpPr/>
          <p:nvPr/>
        </p:nvSpPr>
        <p:spPr>
          <a:xfrm>
            <a:off x="11796268" y="5715000"/>
            <a:ext cx="842264" cy="711200"/>
          </a:xfrm>
          <a:prstGeom prst="ellipse">
            <a:avLst/>
          </a:prstGeom>
          <a:solidFill>
            <a:schemeClr val="tx1">
              <a:lumMod val="95000"/>
              <a:lumOff val="5000"/>
            </a:schemeClr>
          </a:solid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pPr>
            <a:endParaRPr kumimoji="0" lang="en-US"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endParaRPr>
          </a:p>
        </p:txBody>
      </p:sp>
    </p:spTree>
    <p:controls>
      <mc:AlternateContent xmlns:mc="http://schemas.openxmlformats.org/markup-compatibility/2006">
        <mc:Choice xmlns:v="urn:schemas-microsoft-com:vml" Requires="v">
          <p:control spid="1031" name="ShockwaveFlash1" r:id="rId2" imgW="7112404" imgH="4495238"/>
        </mc:Choice>
        <mc:Fallback>
          <p:control name="ShockwaveFlash1" r:id="rId2" imgW="7112404" imgH="4495238">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2133600"/>
                  <a:ext cx="7112000" cy="449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2695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69</TotalTime>
  <Words>2074</Words>
  <Application>Microsoft Office PowerPoint</Application>
  <PresentationFormat>Custom</PresentationFormat>
  <Paragraphs>161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Were did much of the Reconstruction money go towards?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LocalAdmin</cp:lastModifiedBy>
  <cp:revision>26</cp:revision>
  <dcterms:modified xsi:type="dcterms:W3CDTF">2016-05-17T02:57:43Z</dcterms:modified>
</cp:coreProperties>
</file>