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63" r:id="rId2"/>
    <p:sldId id="256" r:id="rId3"/>
    <p:sldId id="257" r:id="rId4"/>
    <p:sldId id="258" r:id="rId5"/>
    <p:sldId id="259" r:id="rId6"/>
    <p:sldId id="260" r:id="rId7"/>
    <p:sldId id="261" r:id="rId8"/>
    <p:sldId id="264" r:id="rId9"/>
  </p:sldIdLst>
  <p:sldSz cx="13004800" cy="9753600"/>
  <p:notesSz cx="6858000" cy="9144000"/>
  <p:defaultTextStyle>
    <a:lvl1pPr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1pPr>
    <a:lvl2pPr indent="342900"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2pPr>
    <a:lvl3pPr indent="685800"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3pPr>
    <a:lvl4pPr indent="1028700"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4pPr>
    <a:lvl5pPr indent="1371600"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5pPr>
    <a:lvl6pPr indent="1714500"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6pPr>
    <a:lvl7pPr indent="2057400"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7pPr>
    <a:lvl8pPr indent="2400300"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8pPr>
    <a:lvl9pPr indent="2743200" algn="ctr" defTabSz="647700">
      <a:lnSpc>
        <a:spcPts val="19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600">
        <a:latin typeface="+mn-lt"/>
        <a:ea typeface="+mn-ea"/>
        <a:cs typeface="+mn-cs"/>
        <a:sym typeface="Time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690" autoAdjust="0"/>
  </p:normalViewPr>
  <p:slideViewPr>
    <p:cSldViewPr>
      <p:cViewPr varScale="1">
        <p:scale>
          <a:sx n="35" d="100"/>
          <a:sy n="35" d="100"/>
        </p:scale>
        <p:origin x="-2034" y="-102"/>
      </p:cViewPr>
      <p:guideLst>
        <p:guide orient="horz" pos="3072"/>
        <p:guide pos="4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hape 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0" name="Shape 1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036285498"/>
      </p:ext>
    </p:extLst>
  </p:cSld>
  <p:clrMap bg1="lt1" tx1="dk1" bg2="lt2" tx2="dk2" accent1="accent1" accent2="accent2" accent3="accent3" accent4="accent4" accent5="accent5" accent6="accent6" hlink="hlink" folHlink="folHlink"/>
  <p:notesStyle>
    <a:lvl1pPr defTabSz="647700">
      <a:defRPr sz="2200">
        <a:latin typeface="Lucida Grande"/>
        <a:ea typeface="Lucida Grande"/>
        <a:cs typeface="Lucida Grande"/>
        <a:sym typeface="Lucida Grande"/>
      </a:defRPr>
    </a:lvl1pPr>
    <a:lvl2pPr indent="228600" defTabSz="647700">
      <a:defRPr sz="2200">
        <a:latin typeface="Lucida Grande"/>
        <a:ea typeface="Lucida Grande"/>
        <a:cs typeface="Lucida Grande"/>
        <a:sym typeface="Lucida Grande"/>
      </a:defRPr>
    </a:lvl2pPr>
    <a:lvl3pPr indent="457200" defTabSz="647700">
      <a:defRPr sz="2200">
        <a:latin typeface="Lucida Grande"/>
        <a:ea typeface="Lucida Grande"/>
        <a:cs typeface="Lucida Grande"/>
        <a:sym typeface="Lucida Grande"/>
      </a:defRPr>
    </a:lvl3pPr>
    <a:lvl4pPr indent="685800" defTabSz="647700">
      <a:defRPr sz="2200">
        <a:latin typeface="Lucida Grande"/>
        <a:ea typeface="Lucida Grande"/>
        <a:cs typeface="Lucida Grande"/>
        <a:sym typeface="Lucida Grande"/>
      </a:defRPr>
    </a:lvl4pPr>
    <a:lvl5pPr indent="914400" defTabSz="647700">
      <a:defRPr sz="2200">
        <a:latin typeface="Lucida Grande"/>
        <a:ea typeface="Lucida Grande"/>
        <a:cs typeface="Lucida Grande"/>
        <a:sym typeface="Lucida Grande"/>
      </a:defRPr>
    </a:lvl5pPr>
    <a:lvl6pPr indent="1143000" defTabSz="647700">
      <a:defRPr sz="2200">
        <a:latin typeface="Lucida Grande"/>
        <a:ea typeface="Lucida Grande"/>
        <a:cs typeface="Lucida Grande"/>
        <a:sym typeface="Lucida Grande"/>
      </a:defRPr>
    </a:lvl6pPr>
    <a:lvl7pPr indent="1371600" defTabSz="647700">
      <a:defRPr sz="2200">
        <a:latin typeface="Lucida Grande"/>
        <a:ea typeface="Lucida Grande"/>
        <a:cs typeface="Lucida Grande"/>
        <a:sym typeface="Lucida Grande"/>
      </a:defRPr>
    </a:lvl7pPr>
    <a:lvl8pPr indent="1600200" defTabSz="647700">
      <a:defRPr sz="2200">
        <a:latin typeface="Lucida Grande"/>
        <a:ea typeface="Lucida Grande"/>
        <a:cs typeface="Lucida Grande"/>
        <a:sym typeface="Lucida Grande"/>
      </a:defRPr>
    </a:lvl8pPr>
    <a:lvl9pPr indent="1828800" defTabSz="6477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prstGeom prst="rect">
            <a:avLst/>
          </a:prstGeom>
        </p:spPr>
        <p:txBody>
          <a:bodyPr/>
          <a:lstStyle/>
          <a:p>
            <a:endParaRPr/>
          </a:p>
        </p:txBody>
      </p:sp>
      <p:sp>
        <p:nvSpPr>
          <p:cNvPr id="61" name="Shape 61"/>
          <p:cNvSpPr>
            <a:spLocks noGrp="1"/>
          </p:cNvSpPr>
          <p:nvPr>
            <p:ph type="body" sz="quarter" idx="1"/>
          </p:nvPr>
        </p:nvSpPr>
        <p:spPr>
          <a:prstGeom prst="rect">
            <a:avLst/>
          </a:prstGeom>
        </p:spPr>
        <p:txBody>
          <a:bodyPr/>
          <a:lstStyle>
            <a:lvl1pPr>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600">
                <a:latin typeface="Gill Sans"/>
                <a:ea typeface="Gill Sans"/>
                <a:cs typeface="Gill Sans"/>
                <a:sym typeface="Gill Sans"/>
              </a:defRPr>
            </a:lvl1pPr>
          </a:lstStyle>
          <a:p>
            <a:r>
              <a:t>10 Percent Plan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5"/>
          <p:cNvSpPr>
            <a:spLocks noGrp="1" noRot="1" noChangeAspect="1"/>
          </p:cNvSpPr>
          <p:nvPr>
            <p:ph type="sldImg"/>
          </p:nvPr>
        </p:nvSpPr>
        <p:spPr>
          <a:prstGeom prst="rect">
            <a:avLst/>
          </a:prstGeom>
        </p:spPr>
        <p:txBody>
          <a:bodyPr/>
          <a:lstStyle/>
          <a:p>
            <a:pPr lvl="0"/>
            <a:endParaRPr/>
          </a:p>
        </p:txBody>
      </p:sp>
      <p:sp>
        <p:nvSpPr>
          <p:cNvPr id="26" name="Shape 26"/>
          <p:cNvSpPr>
            <a:spLocks noGrp="1"/>
          </p:cNvSpPr>
          <p:nvPr>
            <p:ph type="body" sz="quarter" idx="1"/>
          </p:nvPr>
        </p:nvSpPr>
        <p:spPr>
          <a:prstGeom prst="rect">
            <a:avLst/>
          </a:prstGeom>
        </p:spPr>
        <p:txBody>
          <a:bodyPr/>
          <a:lstStyle/>
          <a:p>
            <a:pPr marL="114300" lvl="0" defTabSz="457200">
              <a:lnSpc>
                <a:spcPts val="34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800" b="1" dirty="0"/>
              <a:t>Lecture Notes Key:   ^ means discuss before notes</a:t>
            </a:r>
          </a:p>
          <a:p>
            <a:pPr marL="114300" lvl="0" defTabSz="457200">
              <a:lnSpc>
                <a:spcPts val="34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800" b="1" dirty="0"/>
              <a:t>				</a:t>
            </a:r>
            <a:r>
              <a:rPr lang="en-US" sz="2800" b="1" baseline="0" dirty="0" smtClean="0"/>
              <a:t>      </a:t>
            </a:r>
            <a:r>
              <a:rPr sz="2800" b="1" dirty="0" smtClean="0"/>
              <a:t>v </a:t>
            </a:r>
            <a:r>
              <a:rPr sz="2800" b="1" dirty="0"/>
              <a:t>means discuss after notes</a:t>
            </a:r>
          </a:p>
          <a:p>
            <a:pPr marL="114300" lvl="0" defTabSz="457200">
              <a:lnSpc>
                <a:spcPts val="34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800" dirty="0">
                <a:latin typeface="Arial"/>
                <a:ea typeface="Arial"/>
                <a:cs typeface="Arial"/>
                <a:sym typeface="Arial"/>
              </a:rPr>
              <a:t>In 1866, Congress passed the Civil Rights act, outlawing these black codes.  Johnson, however vetoed the act, and congress had to override his veto by 2/3 vote.  They then moved to make the act a Constitutional Amendment, so the Supreme Court couldn’t override the law.</a:t>
            </a:r>
          </a:p>
          <a:p>
            <a:pPr marL="114300" lvl="0" defTabSz="457200">
              <a:lnSpc>
                <a:spcPts val="35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900" dirty="0">
              <a:latin typeface="Arial"/>
              <a:ea typeface="Arial"/>
              <a:cs typeface="Arial"/>
              <a:sym typeface="Arial"/>
            </a:endParaRPr>
          </a:p>
          <a:p>
            <a:pPr marL="114300" lvl="0" defTabSz="457200">
              <a:lnSpc>
                <a:spcPts val="35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700" dirty="0">
                <a:latin typeface="Arial"/>
                <a:ea typeface="Arial"/>
                <a:cs typeface="Arial"/>
                <a:sym typeface="Arial"/>
              </a:rPr>
              <a:t>It’s really 3 parts: </a:t>
            </a:r>
            <a:r>
              <a:rPr sz="2700" u="sng" dirty="0">
                <a:latin typeface="Arial"/>
                <a:ea typeface="Arial"/>
                <a:cs typeface="Arial"/>
                <a:sym typeface="Arial"/>
              </a:rPr>
              <a:t>First</a:t>
            </a:r>
            <a:r>
              <a:rPr sz="2700" dirty="0">
                <a:latin typeface="Arial"/>
                <a:ea typeface="Arial"/>
                <a:cs typeface="Arial"/>
                <a:sym typeface="Arial"/>
              </a:rPr>
              <a:t> </a:t>
            </a:r>
            <a:r>
              <a:rPr sz="2900" dirty="0">
                <a:latin typeface="Arial"/>
                <a:ea typeface="Arial"/>
                <a:cs typeface="Arial"/>
                <a:sym typeface="Arial"/>
              </a:rPr>
              <a:t>a </a:t>
            </a:r>
            <a:r>
              <a:rPr sz="2000" b="1" dirty="0"/>
              <a:t>Citizenship Clause </a:t>
            </a:r>
            <a:r>
              <a:rPr sz="2000" dirty="0"/>
              <a:t>provides a broad definition of citizenship that was set out to overrule the Dred Scott decision that which held that blacks could not be citizens of the United States. “</a:t>
            </a:r>
            <a:r>
              <a:rPr sz="2000" i="1" dirty="0">
                <a:latin typeface="Arial"/>
                <a:ea typeface="Arial"/>
                <a:cs typeface="Arial"/>
                <a:sym typeface="Arial"/>
              </a:rPr>
              <a:t>All persons born or naturalized in the United States, and subject to the jurisdiction thereof, are citizens of the United States”</a:t>
            </a:r>
            <a:endParaRPr sz="2000" dirty="0"/>
          </a:p>
          <a:p>
            <a:pPr lvl="0" defTabSz="457200">
              <a:lnSpc>
                <a:spcPts val="4300"/>
              </a:lnSpc>
              <a:spcBef>
                <a:spcPts val="600"/>
              </a:spcBef>
              <a:defRPr sz="1800"/>
            </a:pPr>
            <a:r>
              <a:rPr sz="2000" b="1" u="sng" dirty="0">
                <a:latin typeface="Helvetica"/>
                <a:ea typeface="Helvetica"/>
                <a:cs typeface="Helvetica"/>
                <a:sym typeface="Helvetica"/>
              </a:rPr>
              <a:t>Secondly</a:t>
            </a:r>
            <a:r>
              <a:rPr sz="2000" b="1" dirty="0">
                <a:latin typeface="Helvetica"/>
                <a:ea typeface="Helvetica"/>
                <a:cs typeface="Helvetica"/>
                <a:sym typeface="Helvetica"/>
              </a:rPr>
              <a:t> it created </a:t>
            </a:r>
            <a:r>
              <a:rPr sz="2000" b="1" dirty="0" smtClean="0">
                <a:latin typeface="Helvetica"/>
                <a:ea typeface="Helvetica"/>
                <a:cs typeface="Helvetica"/>
                <a:sym typeface="Helvetica"/>
              </a:rPr>
              <a:t>a</a:t>
            </a:r>
            <a:r>
              <a:rPr lang="en-US" sz="2000" b="1" dirty="0" smtClean="0">
                <a:latin typeface="Helvetica"/>
                <a:ea typeface="Helvetica"/>
                <a:cs typeface="Helvetica"/>
                <a:sym typeface="Helvetica"/>
              </a:rPr>
              <a:t> Due Process</a:t>
            </a:r>
            <a:r>
              <a:rPr sz="2000" b="1" dirty="0" smtClean="0">
                <a:latin typeface="Helvetica"/>
                <a:ea typeface="Helvetica"/>
                <a:cs typeface="Helvetica"/>
                <a:sym typeface="Helvetica"/>
              </a:rPr>
              <a:t> </a:t>
            </a:r>
            <a:r>
              <a:rPr sz="2000" b="1" dirty="0">
                <a:latin typeface="Helvetica"/>
                <a:ea typeface="Helvetica"/>
                <a:cs typeface="Helvetica"/>
                <a:sym typeface="Helvetica"/>
              </a:rPr>
              <a:t>Clause </a:t>
            </a:r>
            <a:r>
              <a:rPr sz="2000" dirty="0">
                <a:latin typeface="Helvetica"/>
                <a:ea typeface="Helvetica"/>
                <a:cs typeface="Helvetica"/>
                <a:sym typeface="Helvetica"/>
              </a:rPr>
              <a:t>prohibited state governments from depriving persons of life, liberty, or property without certain steps being taken(That is, due process) It has been used to make most of the Bill of Rights </a:t>
            </a:r>
            <a:r>
              <a:rPr lang="en-US" sz="2000" dirty="0" smtClean="0">
                <a:latin typeface="Helvetica"/>
                <a:ea typeface="Helvetica"/>
                <a:cs typeface="Helvetica"/>
                <a:sym typeface="Helvetica"/>
              </a:rPr>
              <a:t>applicable to the States</a:t>
            </a:r>
            <a:r>
              <a:rPr sz="2000" dirty="0" smtClean="0">
                <a:latin typeface="Helvetica"/>
                <a:ea typeface="Helvetica"/>
                <a:cs typeface="Helvetica"/>
                <a:sym typeface="Helvetica"/>
              </a:rPr>
              <a:t>.  </a:t>
            </a:r>
            <a:endParaRPr sz="2000" dirty="0">
              <a:latin typeface="Helvetica"/>
              <a:ea typeface="Helvetica"/>
              <a:cs typeface="Helvetica"/>
              <a:sym typeface="Helvetica"/>
            </a:endParaRPr>
          </a:p>
          <a:p>
            <a:pPr lvl="0" defTabSz="457200">
              <a:lnSpc>
                <a:spcPts val="4300"/>
              </a:lnSpc>
              <a:spcBef>
                <a:spcPts val="600"/>
              </a:spcBef>
              <a:defRPr sz="1800"/>
            </a:pPr>
            <a:r>
              <a:rPr sz="2000" b="1" dirty="0">
                <a:latin typeface="Helvetica"/>
                <a:ea typeface="Helvetica"/>
                <a:cs typeface="Helvetica"/>
                <a:sym typeface="Helvetica"/>
              </a:rPr>
              <a:t>It also has an </a:t>
            </a:r>
            <a:r>
              <a:rPr sz="2000" b="1" u="sng" dirty="0">
                <a:latin typeface="Helvetica"/>
                <a:ea typeface="Helvetica"/>
                <a:cs typeface="Helvetica"/>
                <a:sym typeface="Helvetica"/>
              </a:rPr>
              <a:t>Equal Protection Clause</a:t>
            </a:r>
            <a:r>
              <a:rPr sz="2000" dirty="0">
                <a:latin typeface="Helvetica"/>
                <a:ea typeface="Helvetica"/>
                <a:cs typeface="Helvetica"/>
                <a:sym typeface="Helvetica"/>
              </a:rPr>
              <a:t> which required each state to provide equal protection under the law to all people. This clause later became the basis for </a:t>
            </a:r>
            <a:r>
              <a:rPr sz="2000" i="1" dirty="0">
                <a:latin typeface="Helvetica"/>
                <a:ea typeface="Helvetica"/>
                <a:cs typeface="Helvetica"/>
                <a:sym typeface="Helvetica"/>
              </a:rPr>
              <a:t>Brown v. Board of Education</a:t>
            </a:r>
            <a:r>
              <a:rPr sz="2000" dirty="0">
                <a:latin typeface="Helvetica"/>
                <a:ea typeface="Helvetica"/>
                <a:cs typeface="Helvetica"/>
                <a:sym typeface="Helvetica"/>
              </a:rPr>
              <a:t> almost a hundred years later.(1954),</a:t>
            </a:r>
          </a:p>
          <a:p>
            <a:pPr lvl="0" defTabSz="457200">
              <a:lnSpc>
                <a:spcPts val="4300"/>
              </a:lnSpc>
              <a:spcBef>
                <a:spcPts val="600"/>
              </a:spcBef>
              <a:defRPr sz="1800"/>
            </a:pPr>
            <a:endParaRPr sz="2000" dirty="0">
              <a:latin typeface="Helvetica"/>
              <a:ea typeface="Helvetica"/>
              <a:cs typeface="Helvetica"/>
              <a:sym typeface="Helvetica"/>
            </a:endParaRPr>
          </a:p>
          <a:p>
            <a:pPr lvl="0" defTabSz="457200">
              <a:lnSpc>
                <a:spcPts val="4300"/>
              </a:lnSpc>
              <a:spcBef>
                <a:spcPts val="600"/>
              </a:spcBef>
              <a:defRPr sz="1800"/>
            </a:pPr>
            <a:r>
              <a:rPr sz="2000" dirty="0">
                <a:latin typeface="Helvetica"/>
                <a:ea typeface="Helvetica"/>
                <a:cs typeface="Helvetica"/>
                <a:sym typeface="Helvetica"/>
              </a:rPr>
              <a:t>The amendment also includes a number of clauses dealing with the </a:t>
            </a:r>
            <a:r>
              <a:rPr lang="en-US" sz="2000" dirty="0" smtClean="0">
                <a:latin typeface="Helvetica"/>
                <a:ea typeface="Helvetica"/>
                <a:cs typeface="Helvetica"/>
                <a:sym typeface="Helvetica"/>
              </a:rPr>
              <a:t>Confederacy</a:t>
            </a:r>
            <a:r>
              <a:rPr lang="en-US" sz="2000" baseline="0" dirty="0" smtClean="0">
                <a:latin typeface="Helvetica"/>
                <a:ea typeface="Helvetica"/>
                <a:cs typeface="Helvetica"/>
                <a:sym typeface="Helvetica"/>
              </a:rPr>
              <a:t> </a:t>
            </a:r>
            <a:r>
              <a:rPr sz="2000" dirty="0" smtClean="0">
                <a:latin typeface="Helvetica"/>
                <a:ea typeface="Helvetica"/>
                <a:cs typeface="Helvetica"/>
                <a:sym typeface="Helvetica"/>
              </a:rPr>
              <a:t>and </a:t>
            </a:r>
            <a:r>
              <a:rPr sz="2000" dirty="0">
                <a:latin typeface="Helvetica"/>
                <a:ea typeface="Helvetica"/>
                <a:cs typeface="Helvetica"/>
                <a:sym typeface="Helvetica"/>
              </a:rPr>
              <a:t>its officials.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37"/>
          <p:cNvSpPr>
            <a:spLocks noGrp="1" noRot="1" noChangeAspect="1"/>
          </p:cNvSpPr>
          <p:nvPr>
            <p:ph type="sldImg"/>
          </p:nvPr>
        </p:nvSpPr>
        <p:spPr>
          <a:prstGeom prst="rect">
            <a:avLst/>
          </a:prstGeom>
        </p:spPr>
        <p:txBody>
          <a:bodyPr/>
          <a:lstStyle/>
          <a:p>
            <a:pPr lvl="0"/>
            <a:endParaRPr/>
          </a:p>
        </p:txBody>
      </p:sp>
      <p:sp>
        <p:nvSpPr>
          <p:cNvPr id="38" name="Shape 38"/>
          <p:cNvSpPr>
            <a:spLocks noGrp="1"/>
          </p:cNvSpPr>
          <p:nvPr>
            <p:ph type="body" sz="quarter" idx="1"/>
          </p:nvPr>
        </p:nvSpPr>
        <p:spPr>
          <a:prstGeom prst="rect">
            <a:avLst/>
          </a:prstGeom>
        </p:spPr>
        <p:txBody>
          <a:bodyPr/>
          <a:lstStyle/>
          <a:p>
            <a:pPr marL="114300" lvl="0" defTabSz="45720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dirty="0">
                <a:solidFill>
                  <a:srgbClr val="171717"/>
                </a:solidFill>
                <a:latin typeface="Arial"/>
                <a:ea typeface="Arial"/>
                <a:cs typeface="Arial"/>
                <a:sym typeface="Arial"/>
              </a:rPr>
              <a:t>NEW Radical republicans are able to convince moderates to their plan.  Johnson’s Veto, Race Riots in the South,(meaning white mobs were killing blacks) and Black Codes convinced moderates that they had to take over Reconstruction-that Johnson’s plan wasn’t working and in fact, </a:t>
            </a:r>
            <a:r>
              <a:rPr b="1" dirty="0" smtClean="0">
                <a:solidFill>
                  <a:srgbClr val="171717"/>
                </a:solidFill>
                <a:latin typeface="Arial"/>
                <a:ea typeface="Arial"/>
                <a:cs typeface="Arial"/>
                <a:sym typeface="Arial"/>
              </a:rPr>
              <a:t>J</a:t>
            </a:r>
            <a:r>
              <a:rPr lang="en-US" b="1" dirty="0" smtClean="0">
                <a:solidFill>
                  <a:srgbClr val="171717"/>
                </a:solidFill>
                <a:latin typeface="Arial"/>
                <a:ea typeface="Arial"/>
                <a:cs typeface="Arial"/>
                <a:sym typeface="Arial"/>
              </a:rPr>
              <a:t>o</a:t>
            </a:r>
            <a:r>
              <a:rPr b="1" dirty="0" smtClean="0">
                <a:solidFill>
                  <a:srgbClr val="171717"/>
                </a:solidFill>
                <a:latin typeface="Arial"/>
                <a:ea typeface="Arial"/>
                <a:cs typeface="Arial"/>
                <a:sym typeface="Arial"/>
              </a:rPr>
              <a:t>hnson </a:t>
            </a:r>
            <a:r>
              <a:rPr b="1" dirty="0">
                <a:solidFill>
                  <a:srgbClr val="171717"/>
                </a:solidFill>
                <a:latin typeface="Arial"/>
                <a:ea typeface="Arial"/>
                <a:cs typeface="Arial"/>
                <a:sym typeface="Arial"/>
              </a:rPr>
              <a:t>himself was getting in the way.</a:t>
            </a:r>
          </a:p>
          <a:p>
            <a:pPr marL="114300" lvl="0" defTabSz="45720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dirty="0">
                <a:solidFill>
                  <a:srgbClr val="171717"/>
                </a:solidFill>
                <a:latin typeface="Arial"/>
                <a:ea typeface="Arial"/>
                <a:cs typeface="Arial"/>
                <a:sym typeface="Arial"/>
              </a:rPr>
              <a:t>=</a:t>
            </a:r>
            <a:r>
              <a:rPr dirty="0">
                <a:solidFill>
                  <a:srgbClr val="171717"/>
                </a:solidFill>
                <a:latin typeface="Arial"/>
                <a:ea typeface="Arial"/>
                <a:cs typeface="Arial"/>
                <a:sym typeface="Arial"/>
              </a:rPr>
              <a:t>There is a small group in congress called the Radical Republicans.  They favored Civil Rights - right to vote, equal treatment with whites.  But most did not.  Including the President himself.</a:t>
            </a:r>
          </a:p>
          <a:p>
            <a:pPr marL="114300" lvl="0" defTabSz="45720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dirty="0">
              <a:solidFill>
                <a:srgbClr val="171717"/>
              </a:solidFill>
              <a:latin typeface="Arial"/>
              <a:ea typeface="Arial"/>
              <a:cs typeface="Arial"/>
              <a:sym typeface="Arial"/>
            </a:endParaRPr>
          </a:p>
          <a:p>
            <a:pPr marL="114300" lvl="0" defTabSz="45720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dirty="0">
                <a:solidFill>
                  <a:srgbClr val="171717"/>
                </a:solidFill>
                <a:latin typeface="Arial"/>
                <a:ea typeface="Arial"/>
                <a:cs typeface="Arial"/>
                <a:sym typeface="Arial"/>
              </a:rPr>
              <a:t>They wanted to be able to enforce the 14th amendment, and to STOP all racial violence in the South.  </a:t>
            </a:r>
          </a:p>
          <a:p>
            <a:pPr marL="114300" lvl="0" defTabSz="45720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dirty="0">
                <a:solidFill>
                  <a:srgbClr val="171717"/>
                </a:solidFill>
                <a:latin typeface="Arial"/>
                <a:ea typeface="Arial"/>
                <a:cs typeface="Arial"/>
                <a:sym typeface="Arial"/>
              </a:rPr>
              <a:t>Most Northerners did not agree with them.</a:t>
            </a:r>
          </a:p>
          <a:p>
            <a:pPr marL="114300" lvl="0" defTabSz="45720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dirty="0">
              <a:solidFill>
                <a:srgbClr val="171717"/>
              </a:solidFill>
              <a:latin typeface="Arial"/>
              <a:ea typeface="Arial"/>
              <a:cs typeface="Arial"/>
              <a:sym typeface="Arial"/>
            </a:endParaRPr>
          </a:p>
          <a:p>
            <a:pPr marL="114300" lvl="0" defTabSz="45720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dirty="0">
                <a:solidFill>
                  <a:srgbClr val="171717"/>
                </a:solidFill>
                <a:latin typeface="Arial"/>
                <a:ea typeface="Arial"/>
                <a:cs typeface="Arial"/>
                <a:sym typeface="Arial"/>
              </a:rPr>
              <a:t>--- Keep in Mind that the North are Republicans, and the South is Democrat.  This will solidify the South’s commitment in voting democrat.</a:t>
            </a:r>
          </a:p>
          <a:p>
            <a:pPr marL="114300" lvl="0" defTabSz="45720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dirty="0">
                <a:solidFill>
                  <a:srgbClr val="171717"/>
                </a:solidFill>
                <a:latin typeface="Arial"/>
                <a:ea typeface="Arial"/>
                <a:cs typeface="Arial"/>
                <a:sym typeface="Arial"/>
              </a:rPr>
              <a:t>V</a:t>
            </a:r>
            <a:r>
              <a:rPr dirty="0">
                <a:solidFill>
                  <a:srgbClr val="171717"/>
                </a:solidFill>
                <a:latin typeface="Arial"/>
                <a:ea typeface="Arial"/>
                <a:cs typeface="Arial"/>
                <a:sym typeface="Arial"/>
              </a:rPr>
              <a:t>  Until. . . .Word gets out in the North how black are being treated in the South.  The civil war nurse Clara Barton told of injured black victims she had treated.  White rioters rampaged against African Americans in throughout the south.  White police joined in the stabbings, shootings, and hangings that kill hundreds.</a:t>
            </a:r>
          </a:p>
          <a:p>
            <a:pPr marL="114300" lvl="0" defTabSz="45720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dirty="0">
                <a:solidFill>
                  <a:srgbClr val="171717"/>
                </a:solidFill>
                <a:latin typeface="Arial"/>
                <a:ea typeface="Arial"/>
                <a:cs typeface="Arial"/>
                <a:sym typeface="Arial"/>
              </a:rPr>
              <a:t>Still Joh</a:t>
            </a:r>
            <a:r>
              <a:rPr dirty="0">
                <a:solidFill>
                  <a:srgbClr val="171717"/>
                </a:solidFill>
                <a:latin typeface="Arial"/>
                <a:ea typeface="Arial"/>
                <a:cs typeface="Arial"/>
                <a:sym typeface="Arial"/>
              </a:rPr>
              <a:t>nson opposed equal rights.  This persuaded public opinion toward the </a:t>
            </a:r>
            <a:r>
              <a:rPr dirty="0" smtClean="0">
                <a:solidFill>
                  <a:srgbClr val="171717"/>
                </a:solidFill>
                <a:latin typeface="Arial"/>
                <a:ea typeface="Arial"/>
                <a:cs typeface="Arial"/>
                <a:sym typeface="Arial"/>
              </a:rPr>
              <a:t>R</a:t>
            </a:r>
            <a:r>
              <a:rPr lang="en-US" dirty="0" smtClean="0">
                <a:solidFill>
                  <a:srgbClr val="171717"/>
                </a:solidFill>
                <a:latin typeface="Arial"/>
                <a:ea typeface="Arial"/>
                <a:cs typeface="Arial"/>
                <a:sym typeface="Arial"/>
              </a:rPr>
              <a:t>a</a:t>
            </a:r>
            <a:r>
              <a:rPr dirty="0" smtClean="0">
                <a:solidFill>
                  <a:srgbClr val="171717"/>
                </a:solidFill>
                <a:latin typeface="Arial"/>
                <a:ea typeface="Arial"/>
                <a:cs typeface="Arial"/>
                <a:sym typeface="Arial"/>
              </a:rPr>
              <a:t>dical </a:t>
            </a:r>
            <a:r>
              <a:rPr dirty="0">
                <a:solidFill>
                  <a:srgbClr val="171717"/>
                </a:solidFill>
                <a:latin typeface="Arial"/>
                <a:ea typeface="Arial"/>
                <a:cs typeface="Arial"/>
                <a:sym typeface="Arial"/>
              </a:rPr>
              <a:t>Republicans, and they were able to pass their own </a:t>
            </a:r>
            <a:r>
              <a:rPr dirty="0" smtClean="0">
                <a:solidFill>
                  <a:srgbClr val="171717"/>
                </a:solidFill>
                <a:latin typeface="Arial"/>
                <a:ea typeface="Arial"/>
                <a:cs typeface="Arial"/>
                <a:sym typeface="Arial"/>
              </a:rPr>
              <a:t>R</a:t>
            </a:r>
            <a:r>
              <a:rPr lang="en-US" dirty="0" smtClean="0">
                <a:solidFill>
                  <a:srgbClr val="171717"/>
                </a:solidFill>
                <a:latin typeface="Arial"/>
                <a:ea typeface="Arial"/>
                <a:cs typeface="Arial"/>
                <a:sym typeface="Arial"/>
              </a:rPr>
              <a:t>e</a:t>
            </a:r>
            <a:r>
              <a:rPr dirty="0" smtClean="0">
                <a:solidFill>
                  <a:srgbClr val="171717"/>
                </a:solidFill>
                <a:latin typeface="Arial"/>
                <a:ea typeface="Arial"/>
                <a:cs typeface="Arial"/>
                <a:sym typeface="Arial"/>
              </a:rPr>
              <a:t>construction </a:t>
            </a:r>
            <a:r>
              <a:rPr dirty="0">
                <a:solidFill>
                  <a:srgbClr val="171717"/>
                </a:solidFill>
                <a:latin typeface="Arial"/>
                <a:ea typeface="Arial"/>
                <a:cs typeface="Arial"/>
                <a:sym typeface="Arial"/>
              </a:rPr>
              <a:t>goals.  This was the RECONSTRUCTION ACT of 1867 - </a:t>
            </a:r>
            <a:r>
              <a:rPr b="1" dirty="0">
                <a:solidFill>
                  <a:srgbClr val="171717"/>
                </a:solidFill>
                <a:latin typeface="Arial"/>
                <a:ea typeface="Arial"/>
                <a:cs typeface="Arial"/>
                <a:sym typeface="Arial"/>
              </a:rPr>
              <a:t>Click</a:t>
            </a:r>
          </a:p>
          <a:p>
            <a:pPr marL="114300" lvl="0" defTabSz="45720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dirty="0">
                <a:solidFill>
                  <a:srgbClr val="171717"/>
                </a:solidFill>
                <a:latin typeface="Arial"/>
                <a:ea typeface="Arial"/>
                <a:cs typeface="Arial"/>
                <a:sym typeface="Arial"/>
              </a:rPr>
              <a:t>	</a:t>
            </a:r>
            <a:endParaRPr lang="en-US" b="1" dirty="0" smtClean="0">
              <a:solidFill>
                <a:srgbClr val="171717"/>
              </a:solidFill>
              <a:latin typeface="Arial"/>
              <a:ea typeface="Arial"/>
              <a:cs typeface="Arial"/>
              <a:sym typeface="Arial"/>
            </a:endParaRPr>
          </a:p>
          <a:p>
            <a:pPr marL="114300" lvl="0" defTabSz="45720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dirty="0" smtClean="0">
                <a:solidFill>
                  <a:srgbClr val="171717"/>
                </a:solidFill>
                <a:latin typeface="Arial"/>
                <a:ea typeface="Arial"/>
                <a:cs typeface="Arial"/>
                <a:sym typeface="Arial"/>
              </a:rPr>
              <a:t>^</a:t>
            </a:r>
            <a:r>
              <a:rPr b="1" dirty="0">
                <a:solidFill>
                  <a:srgbClr val="171717"/>
                </a:solidFill>
                <a:latin typeface="Arial"/>
                <a:ea typeface="Arial"/>
                <a:cs typeface="Arial"/>
                <a:sym typeface="Arial"/>
              </a:rPr>
              <a:t>1. First it invalidated the state governments formed under </a:t>
            </a:r>
            <a:r>
              <a:rPr b="1" dirty="0" smtClean="0">
                <a:solidFill>
                  <a:srgbClr val="171717"/>
                </a:solidFill>
                <a:latin typeface="Arial"/>
                <a:ea typeface="Arial"/>
                <a:cs typeface="Arial"/>
                <a:sym typeface="Arial"/>
              </a:rPr>
              <a:t>Lincoln/</a:t>
            </a:r>
            <a:r>
              <a:rPr lang="en-US" b="1" dirty="0" smtClean="0">
                <a:solidFill>
                  <a:srgbClr val="171717"/>
                </a:solidFill>
                <a:latin typeface="Arial"/>
                <a:ea typeface="Arial"/>
                <a:cs typeface="Arial"/>
                <a:sym typeface="Arial"/>
              </a:rPr>
              <a:t>Jo</a:t>
            </a:r>
            <a:r>
              <a:rPr b="1" dirty="0" smtClean="0">
                <a:solidFill>
                  <a:srgbClr val="171717"/>
                </a:solidFill>
                <a:latin typeface="Arial"/>
                <a:ea typeface="Arial"/>
                <a:cs typeface="Arial"/>
                <a:sym typeface="Arial"/>
              </a:rPr>
              <a:t>hnson’s </a:t>
            </a:r>
            <a:r>
              <a:rPr b="1" dirty="0">
                <a:solidFill>
                  <a:srgbClr val="171717"/>
                </a:solidFill>
                <a:latin typeface="Arial"/>
                <a:ea typeface="Arial"/>
                <a:cs typeface="Arial"/>
                <a:sym typeface="Arial"/>
              </a:rPr>
              <a:t>plan</a:t>
            </a:r>
          </a:p>
          <a:p>
            <a:pPr marL="114300" lvl="0" defTabSz="457200">
              <a:lnSpc>
                <a:spcPts val="22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b="1" dirty="0" smtClean="0">
                <a:solidFill>
                  <a:srgbClr val="171717"/>
                </a:solidFill>
                <a:latin typeface="Arial"/>
                <a:ea typeface="Arial"/>
                <a:cs typeface="Arial"/>
                <a:sym typeface="Arial"/>
              </a:rPr>
              <a:t>V</a:t>
            </a:r>
            <a:r>
              <a:rPr lang="en-US" b="1" dirty="0" smtClean="0">
                <a:solidFill>
                  <a:srgbClr val="171717"/>
                </a:solidFill>
                <a:latin typeface="Arial"/>
                <a:ea typeface="Arial"/>
                <a:cs typeface="Arial"/>
                <a:sym typeface="Arial"/>
              </a:rPr>
              <a:t> </a:t>
            </a:r>
            <a:r>
              <a:rPr b="1" dirty="0" smtClean="0">
                <a:solidFill>
                  <a:srgbClr val="171717"/>
                </a:solidFill>
                <a:latin typeface="Arial"/>
                <a:ea typeface="Arial"/>
                <a:cs typeface="Arial"/>
                <a:sym typeface="Arial"/>
              </a:rPr>
              <a:t>ALL-</a:t>
            </a:r>
            <a:r>
              <a:rPr b="1" dirty="0">
                <a:solidFill>
                  <a:srgbClr val="171717"/>
                </a:solidFill>
                <a:latin typeface="Arial"/>
                <a:ea typeface="Arial"/>
                <a:cs typeface="Arial"/>
                <a:sym typeface="Arial"/>
              </a:rPr>
              <a:t>--Once Congress approved the new state constitution, one the state legislature ratified the 14th amendment, and once the amendment became part of the federal Constitution, Congress would readmit the state into the Union-and Reconstruction of that state would be complete.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noRot="1" noChangeAspect="1"/>
          </p:cNvSpPr>
          <p:nvPr>
            <p:ph type="sldImg"/>
          </p:nvPr>
        </p:nvSpPr>
        <p:spPr>
          <a:prstGeom prst="rect">
            <a:avLst/>
          </a:prstGeom>
        </p:spPr>
        <p:txBody>
          <a:bodyPr/>
          <a:lstStyle/>
          <a:p>
            <a:pPr lvl="0"/>
            <a:endParaRPr/>
          </a:p>
        </p:txBody>
      </p:sp>
      <p:sp>
        <p:nvSpPr>
          <p:cNvPr id="53" name="Shape 53"/>
          <p:cNvSpPr>
            <a:spLocks noGrp="1"/>
          </p:cNvSpPr>
          <p:nvPr>
            <p:ph type="body" sz="quarter" idx="1"/>
          </p:nvPr>
        </p:nvSpPr>
        <p:spPr>
          <a:prstGeom prst="rect">
            <a:avLst/>
          </a:prstGeom>
        </p:spPr>
        <p:txBody>
          <a:bodyPr/>
          <a:lstStyle/>
          <a:p>
            <a:pPr marL="342900" lvl="0" indent="-342900" defTabSz="457200">
              <a:defRPr sz="1800"/>
            </a:pPr>
            <a:r>
              <a:rPr sz="2100" dirty="0">
                <a:latin typeface="Arial"/>
                <a:ea typeface="Arial"/>
                <a:cs typeface="Arial"/>
                <a:sym typeface="Arial"/>
              </a:rPr>
              <a:t>The Radical Republicans absolutely are against Johnson’s Views. . . and vice versa.  </a:t>
            </a:r>
          </a:p>
          <a:p>
            <a:pPr marL="342900" lvl="0" indent="-342900" defTabSz="457200">
              <a:defRPr sz="1800"/>
            </a:pPr>
            <a:r>
              <a:rPr sz="2100" b="1" dirty="0">
                <a:latin typeface="Arial"/>
                <a:ea typeface="Arial"/>
                <a:cs typeface="Arial"/>
                <a:sym typeface="Arial"/>
              </a:rPr>
              <a:t>Tenure of Office Act - </a:t>
            </a:r>
            <a:r>
              <a:rPr sz="2100" dirty="0">
                <a:latin typeface="Arial"/>
                <a:ea typeface="Arial"/>
                <a:cs typeface="Arial"/>
                <a:sym typeface="Arial"/>
              </a:rPr>
              <a:t>prohibited the president from removing civil officers without Senate consent. </a:t>
            </a: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dirty="0">
              <a:latin typeface="Arial"/>
              <a:ea typeface="Arial"/>
              <a:cs typeface="Arial"/>
              <a:sym typeface="Arial"/>
            </a:endParaRP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dirty="0">
                <a:latin typeface="Arial"/>
                <a:ea typeface="Arial"/>
                <a:cs typeface="Arial"/>
                <a:sym typeface="Arial"/>
              </a:rPr>
              <a:t>Early in 1868, the government crisis came to a climax. President Johnson attempted to fire his </a:t>
            </a:r>
            <a:r>
              <a:rPr sz="2200" b="1" dirty="0">
                <a:latin typeface="Arial"/>
                <a:ea typeface="Arial"/>
                <a:cs typeface="Arial"/>
                <a:sym typeface="Arial"/>
              </a:rPr>
              <a:t>Secretary of War, Edwin Stanton </a:t>
            </a:r>
            <a:r>
              <a:rPr sz="2200" dirty="0">
                <a:latin typeface="Arial"/>
                <a:ea typeface="Arial"/>
                <a:cs typeface="Arial"/>
                <a:sym typeface="Arial"/>
              </a:rPr>
              <a:t>who was a Radical Republican, without Senate approval. Stanton had been working with the Radicals to undermine Johnson's reconstruction policies. Firing Stanton violated the Tenure of Office Act. The Radicals blocked Johnson's attempt to test the constitutionality of this law in the Supreme Court.</a:t>
            </a: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200" dirty="0">
              <a:latin typeface="Arial"/>
              <a:ea typeface="Arial"/>
              <a:cs typeface="Arial"/>
              <a:sym typeface="Arial"/>
            </a:endParaRP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dirty="0">
                <a:latin typeface="Arial"/>
                <a:ea typeface="Arial"/>
                <a:cs typeface="Arial"/>
                <a:sym typeface="Arial"/>
              </a:rPr>
              <a:t> On February 24, 1868, the House of Representatives voted to impeach President Johnson. Congress wanted Johnson impeached because he refused to cooperate or compromise over black rights and the reconstruction of Southern state governments. But under the Constitution, Congress had to charge him with "high crimes or misdemeanors." </a:t>
            </a: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lang="en-US" sz="2200" dirty="0" smtClean="0">
              <a:latin typeface="Arial"/>
              <a:ea typeface="Arial"/>
              <a:cs typeface="Arial"/>
              <a:sym typeface="Arial"/>
            </a:endParaRP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lang="en-US" sz="2200" dirty="0" smtClean="0">
                <a:latin typeface="Arial"/>
                <a:ea typeface="Arial"/>
                <a:cs typeface="Arial"/>
                <a:sym typeface="Arial"/>
              </a:rPr>
              <a:t>Do you know what</a:t>
            </a:r>
            <a:r>
              <a:rPr lang="en-US" sz="2200" baseline="0" dirty="0" smtClean="0">
                <a:latin typeface="Arial"/>
                <a:ea typeface="Arial"/>
                <a:cs typeface="Arial"/>
                <a:sym typeface="Arial"/>
              </a:rPr>
              <a:t> other president in American history has been impeached? </a:t>
            </a: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lang="en-US" sz="2200" baseline="0" dirty="0" smtClean="0">
                <a:latin typeface="Arial"/>
                <a:ea typeface="Arial"/>
                <a:cs typeface="Arial"/>
                <a:sym typeface="Arial"/>
              </a:rPr>
              <a:t>Click for Clinton.   Click for Nixon – He resigned before he could be impeached.</a:t>
            </a: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200" dirty="0">
              <a:latin typeface="Arial"/>
              <a:ea typeface="Arial"/>
              <a:cs typeface="Arial"/>
              <a:sym typeface="Arial"/>
            </a:endParaRP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200" dirty="0">
                <a:latin typeface="Arial"/>
                <a:ea typeface="Arial"/>
                <a:cs typeface="Arial"/>
                <a:sym typeface="Arial"/>
              </a:rPr>
              <a:t>Until Clinton, Johnson went down in history as the only president to be impeached.  He survived impeachment by one vote.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noRot="1" noChangeAspect="1"/>
          </p:cNvSpPr>
          <p:nvPr>
            <p:ph type="sldImg"/>
          </p:nvPr>
        </p:nvSpPr>
        <p:spPr>
          <a:prstGeom prst="rect">
            <a:avLst/>
          </a:prstGeom>
        </p:spPr>
        <p:txBody>
          <a:bodyPr/>
          <a:lstStyle/>
          <a:p>
            <a:pPr lvl="0"/>
            <a:endParaRPr/>
          </a:p>
        </p:txBody>
      </p:sp>
      <p:sp>
        <p:nvSpPr>
          <p:cNvPr id="65" name="Shape 65"/>
          <p:cNvSpPr>
            <a:spLocks noGrp="1"/>
          </p:cNvSpPr>
          <p:nvPr>
            <p:ph type="body" sz="quarter" idx="1"/>
          </p:nvPr>
        </p:nvSpPr>
        <p:spPr>
          <a:prstGeom prst="rect">
            <a:avLst/>
          </a:prstGeom>
        </p:spPr>
        <p:txBody>
          <a:bodyP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2600" dirty="0">
              <a:latin typeface="Helvetica"/>
              <a:ea typeface="Helvetica"/>
              <a:cs typeface="Helvetica"/>
              <a:sym typeface="Helvetica"/>
            </a:endParaRPr>
          </a:p>
          <a:p>
            <a:pPr marR="40639" lvl="0" defTabSz="914400">
              <a:spcBef>
                <a:spcPts val="500"/>
              </a:spcBef>
              <a:buClr>
                <a:srgbClr val="FFFFFF"/>
              </a:buClr>
              <a:defRPr sz="1800"/>
            </a:pPr>
            <a:r>
              <a:rPr lang="en-US" sz="2000" dirty="0" smtClean="0">
                <a:uFill>
                  <a:solidFill>
                    <a:srgbClr val="FFFFFF"/>
                  </a:solidFill>
                </a:uFill>
                <a:latin typeface="Arial"/>
                <a:ea typeface="Arial"/>
                <a:cs typeface="Arial"/>
                <a:sym typeface="Arial"/>
              </a:rPr>
              <a:t>An embedded link to a 2:12 minute 1868</a:t>
            </a:r>
            <a:r>
              <a:rPr lang="en-US" sz="2000" baseline="0" dirty="0" smtClean="0">
                <a:uFill>
                  <a:solidFill>
                    <a:srgbClr val="FFFFFF"/>
                  </a:solidFill>
                </a:uFill>
                <a:latin typeface="Arial"/>
                <a:ea typeface="Arial"/>
                <a:cs typeface="Arial"/>
                <a:sym typeface="Arial"/>
              </a:rPr>
              <a:t> Election</a:t>
            </a:r>
            <a:r>
              <a:rPr lang="en-US" sz="2000" dirty="0" smtClean="0">
                <a:uFill>
                  <a:solidFill>
                    <a:srgbClr val="FFFFFF"/>
                  </a:solidFill>
                </a:uFill>
                <a:latin typeface="Arial"/>
                <a:ea typeface="Arial"/>
                <a:cs typeface="Arial"/>
                <a:sym typeface="Arial"/>
              </a:rPr>
              <a:t> YouTube video begins here. </a:t>
            </a:r>
          </a:p>
          <a:p>
            <a:pPr marR="40639" lvl="0" defTabSz="914400">
              <a:spcBef>
                <a:spcPts val="500"/>
              </a:spcBef>
              <a:buClr>
                <a:srgbClr val="FFFFFF"/>
              </a:buClr>
              <a:defRPr sz="1800"/>
            </a:pPr>
            <a:r>
              <a:rPr lang="en-US" sz="2000" dirty="0" smtClean="0">
                <a:uFill>
                  <a:solidFill>
                    <a:srgbClr val="FFFFFF"/>
                  </a:solidFill>
                </a:uFill>
                <a:latin typeface="Arial"/>
                <a:ea typeface="Arial"/>
                <a:cs typeface="Arial"/>
                <a:sym typeface="Arial"/>
              </a:rPr>
              <a:t>Mac users, click on black oval to open browser and view a 2:12 minute 1868 Election YouTube video.</a:t>
            </a:r>
          </a:p>
          <a:p>
            <a:pPr marR="57799" lvl="0" defTabSz="1295400">
              <a:spcBef>
                <a:spcPts val="700"/>
              </a:spcBef>
              <a:buClr>
                <a:srgbClr val="FFFFFF"/>
              </a:buClr>
              <a:defRPr sz="1800"/>
            </a:pPr>
            <a:endParaRPr lang="en-US" sz="2000" dirty="0" smtClean="0">
              <a:uFill>
                <a:solidFill>
                  <a:srgbClr val="FFFFFF"/>
                </a:solidFill>
              </a:uFill>
              <a:latin typeface="Arial"/>
              <a:ea typeface="Arial"/>
              <a:cs typeface="Arial"/>
              <a:sym typeface="Arial"/>
            </a:endParaRPr>
          </a:p>
          <a:p>
            <a:pPr marR="57799" lvl="0" defTabSz="1295400">
              <a:spcBef>
                <a:spcPts val="700"/>
              </a:spcBef>
              <a:buClr>
                <a:srgbClr val="FFFFFF"/>
              </a:buClr>
              <a:defRPr sz="1800"/>
            </a:pPr>
            <a:r>
              <a:rPr lang="en-US" sz="2000" dirty="0" smtClean="0">
                <a:uFill>
                  <a:solidFill>
                    <a:srgbClr val="FFFFFF"/>
                  </a:solidFill>
                </a:uFill>
                <a:latin typeface="Arial"/>
                <a:ea typeface="Arial"/>
                <a:cs typeface="Arial"/>
                <a:sym typeface="Arial"/>
              </a:rPr>
              <a:t>Original link:</a:t>
            </a:r>
            <a:r>
              <a:rPr lang="en-US" sz="2000" baseline="0" dirty="0" smtClean="0">
                <a:uFill>
                  <a:solidFill>
                    <a:srgbClr val="FFFFFF"/>
                  </a:solidFill>
                </a:uFill>
                <a:latin typeface="Arial"/>
                <a:ea typeface="Arial"/>
                <a:cs typeface="Arial"/>
                <a:sym typeface="Arial"/>
              </a:rPr>
              <a:t> </a:t>
            </a:r>
            <a:r>
              <a:rPr lang="en-US" sz="1800" u="none" baseline="0" dirty="0" smtClean="0">
                <a:latin typeface="Lucida Grande"/>
                <a:ea typeface="Lucida Grande"/>
                <a:cs typeface="Lucida Grande"/>
                <a:sym typeface="Lucida Grande"/>
              </a:rPr>
              <a:t> </a:t>
            </a:r>
            <a:r>
              <a:rPr lang="en-US" sz="1800" i="1" u="none" baseline="0" dirty="0" smtClean="0">
                <a:latin typeface="Lucida Grande"/>
                <a:ea typeface="Lucida Grande"/>
                <a:cs typeface="Lucida Grande"/>
                <a:sym typeface="Lucida Grande"/>
              </a:rPr>
              <a:t>https://www.youtube.com/watch?v=SqQWkDnulF8</a:t>
            </a:r>
          </a:p>
          <a:p>
            <a:pPr marR="57799" lvl="0" defTabSz="1295400">
              <a:spcBef>
                <a:spcPts val="700"/>
              </a:spcBef>
              <a:buClr>
                <a:srgbClr val="FFFFFF"/>
              </a:buClr>
              <a:defRPr sz="1800"/>
            </a:pPr>
            <a:endParaRPr lang="en-US" sz="2000" dirty="0" smtClean="0">
              <a:latin typeface="Arial"/>
              <a:ea typeface="Arial"/>
              <a:cs typeface="Arial"/>
              <a:sym typeface="Arial"/>
            </a:endParaRP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000" dirty="0" smtClean="0">
                <a:latin typeface="Arial"/>
                <a:ea typeface="Arial"/>
                <a:cs typeface="Arial"/>
                <a:sym typeface="Arial"/>
              </a:rPr>
              <a:t>The </a:t>
            </a:r>
            <a:r>
              <a:rPr sz="2000" dirty="0">
                <a:latin typeface="Arial"/>
                <a:ea typeface="Arial"/>
                <a:cs typeface="Arial"/>
                <a:sym typeface="Arial"/>
              </a:rPr>
              <a:t>Radical Republicans absolutely are against Johnson’s Views. . . and vice versa.  </a:t>
            </a: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1700" dirty="0">
              <a:latin typeface="Arial"/>
              <a:ea typeface="Arial"/>
              <a:cs typeface="Arial"/>
              <a:sym typeface="Arial"/>
            </a:endParaRP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dirty="0">
                <a:latin typeface="Arial"/>
                <a:ea typeface="Arial"/>
                <a:cs typeface="Arial"/>
                <a:sym typeface="Arial"/>
              </a:rPr>
              <a:t>Early in 1868, the government crisis came to a climax. President Johnson attempted to fire his </a:t>
            </a:r>
            <a:r>
              <a:rPr sz="2100" b="1" dirty="0">
                <a:latin typeface="Arial"/>
                <a:ea typeface="Arial"/>
                <a:cs typeface="Arial"/>
                <a:sym typeface="Arial"/>
              </a:rPr>
              <a:t>Secretary of War, Edwin Stanton</a:t>
            </a:r>
            <a:r>
              <a:rPr sz="2100" dirty="0">
                <a:latin typeface="Arial"/>
                <a:ea typeface="Arial"/>
                <a:cs typeface="Arial"/>
                <a:sym typeface="Arial"/>
              </a:rPr>
              <a:t>, without Senate approval. Stanton had been working with the Radicals to undermine Johnson's reconstruction policies. Firing Stanton violated the Tenure of Office Act. The Radicals blocked Johnson's attempt to test the constitutionality of this law in the Supreme Court.</a:t>
            </a: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100" dirty="0">
              <a:latin typeface="Arial"/>
              <a:ea typeface="Arial"/>
              <a:cs typeface="Arial"/>
              <a:sym typeface="Arial"/>
            </a:endParaRP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dirty="0">
                <a:latin typeface="Arial"/>
                <a:ea typeface="Arial"/>
                <a:cs typeface="Arial"/>
                <a:sym typeface="Arial"/>
              </a:rPr>
              <a:t> On February 24, 1868, the House of Representatives voted to impeach President Johnson. Congress wanted Johnson impeached because he refused to cooperate or compromise over black rights and the reconstruction of Southern state governments. But under the Constitution, Congress had to charge him with "high crimes or misdemeanors." </a:t>
            </a: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100" dirty="0">
              <a:latin typeface="Arial"/>
              <a:ea typeface="Arial"/>
              <a:cs typeface="Arial"/>
              <a:sym typeface="Arial"/>
            </a:endParaRP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dirty="0">
                <a:latin typeface="Arial"/>
                <a:ea typeface="Arial"/>
                <a:cs typeface="Arial"/>
                <a:sym typeface="Arial"/>
              </a:rPr>
              <a:t>Until Clinton, Johnson went down in history as the only president to be impeached.</a:t>
            </a: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100" dirty="0">
              <a:latin typeface="Arial"/>
              <a:ea typeface="Arial"/>
              <a:cs typeface="Arial"/>
              <a:sym typeface="Arial"/>
            </a:endParaRP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100" dirty="0">
                <a:latin typeface="Arial"/>
                <a:ea typeface="Arial"/>
                <a:cs typeface="Arial"/>
                <a:sym typeface="Arial"/>
              </a:rPr>
              <a:t>Johnson may have beat impeachment, but he sure wouldn’t win the next election.  The Republicans would elect an old war hero.  It seems to be the case.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prstGeom prst="rect">
            <a:avLst/>
          </a:prstGeom>
        </p:spPr>
        <p:txBody>
          <a:bodyPr/>
          <a:lstStyle/>
          <a:p>
            <a:pPr lvl="0"/>
            <a:endParaRPr/>
          </a:p>
        </p:txBody>
      </p:sp>
      <p:sp>
        <p:nvSpPr>
          <p:cNvPr id="80" name="Shape 80"/>
          <p:cNvSpPr>
            <a:spLocks noGrp="1"/>
          </p:cNvSpPr>
          <p:nvPr>
            <p:ph type="body" sz="quarter" idx="1"/>
          </p:nvPr>
        </p:nvSpPr>
        <p:spPr>
          <a:prstGeom prst="rect">
            <a:avLst/>
          </a:prstGeom>
        </p:spPr>
        <p:txBody>
          <a:bodyP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000" dirty="0">
                <a:latin typeface="Arial"/>
                <a:ea typeface="Arial"/>
                <a:cs typeface="Arial"/>
                <a:sym typeface="Arial"/>
              </a:rPr>
              <a:t>Across the South, freedmen were beginning to demand the rights of citizenship: vote, to hold public office, to serve on juries, and to testify in court.  Radical Republicans in Congress, with their newly elected power, passed the Fifteenth Amendment to Constitution.  It stated that no citizen may be denied the right to vote “by race, color or previous condition of servitude.”</a:t>
            </a: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2000" dirty="0">
              <a:latin typeface="Arial"/>
              <a:ea typeface="Arial"/>
              <a:cs typeface="Arial"/>
              <a:sym typeface="Arial"/>
            </a:endParaRP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000" b="1" dirty="0">
                <a:latin typeface="Arial"/>
                <a:ea typeface="Arial"/>
                <a:cs typeface="Arial"/>
                <a:sym typeface="Arial"/>
              </a:rPr>
              <a:t>servitude</a:t>
            </a:r>
            <a:r>
              <a:rPr sz="2200" b="1" dirty="0">
                <a:latin typeface="+mn-lt"/>
                <a:ea typeface="+mn-ea"/>
                <a:cs typeface="+mn-cs"/>
                <a:sym typeface="Times"/>
              </a:rPr>
              <a:t>:</a:t>
            </a:r>
            <a:r>
              <a:rPr sz="2200" dirty="0">
                <a:latin typeface="+mn-lt"/>
                <a:ea typeface="+mn-ea"/>
                <a:cs typeface="+mn-cs"/>
                <a:sym typeface="Times"/>
              </a:rPr>
              <a:t> a condition in which one lacks liberty especially to determine one's course of action or way of life</a:t>
            </a: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2200" dirty="0">
              <a:latin typeface="+mn-lt"/>
              <a:ea typeface="+mn-ea"/>
              <a:cs typeface="+mn-cs"/>
              <a:sym typeface="Times"/>
            </a:endParaRP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200" dirty="0">
                <a:latin typeface="+mn-lt"/>
                <a:ea typeface="+mn-ea"/>
                <a:cs typeface="+mn-cs"/>
                <a:sym typeface="Times"/>
              </a:rPr>
              <a:t>In 1870, nearly 130 years ago, U.S. troops were doing the exact same thing they were doing in Iraq this month.  They were stationed across the South, protecting people trying to vote.   Black men proudly voted for the first time.  Many angry white voters stayed home.  They were protesting.  They were idiots.  If they really wanted to fight the situation they would have voted.  But they didn’t.</a:t>
            </a: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2200" dirty="0">
              <a:latin typeface="+mn-lt"/>
              <a:ea typeface="+mn-ea"/>
              <a:cs typeface="+mn-cs"/>
              <a:sym typeface="Times"/>
            </a:endParaRPr>
          </a:p>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2200" dirty="0">
                <a:latin typeface="+mn-lt"/>
                <a:ea typeface="+mn-ea"/>
                <a:cs typeface="+mn-cs"/>
                <a:sym typeface="Times"/>
              </a:rPr>
              <a:t>This enabled more than 600 African Americans to get elected in southern legislatures.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prstGeom prst="rect">
            <a:avLst/>
          </a:prstGeom>
        </p:spPr>
        <p:txBody>
          <a:bodyPr/>
          <a:lstStyle/>
          <a:p>
            <a:pPr lvl="0"/>
            <a:endParaRPr/>
          </a:p>
        </p:txBody>
      </p:sp>
      <p:sp>
        <p:nvSpPr>
          <p:cNvPr id="98" name="Shape 98"/>
          <p:cNvSpPr>
            <a:spLocks noGrp="1"/>
          </p:cNvSpPr>
          <p:nvPr>
            <p:ph type="body" sz="quarter" idx="1"/>
          </p:nvPr>
        </p:nvSpPr>
        <p:spPr>
          <a:prstGeom prst="rect">
            <a:avLst/>
          </a:prstGeom>
        </p:spPr>
        <p:txBody>
          <a:bodyPr/>
          <a:lstStyle/>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300" dirty="0">
                <a:latin typeface="Arial"/>
                <a:ea typeface="Arial"/>
                <a:cs typeface="Arial"/>
                <a:sym typeface="Arial"/>
              </a:rPr>
              <a:t>This enabled more than 600 African Americans to get elected in southern legislatures.</a:t>
            </a: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300" dirty="0">
              <a:latin typeface="Arial"/>
              <a:ea typeface="Arial"/>
              <a:cs typeface="Arial"/>
              <a:sym typeface="Arial"/>
            </a:endParaRP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300" dirty="0">
                <a:latin typeface="Arial"/>
                <a:ea typeface="Arial"/>
                <a:cs typeface="Arial"/>
                <a:sym typeface="Arial"/>
              </a:rPr>
              <a:t>Blanch -  a former slave, learned how to read and write as a slave, went to Oberlin College in Ohio until he ran out of money.  becomes a U.S. Senator</a:t>
            </a: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300" dirty="0">
              <a:latin typeface="Arial"/>
              <a:ea typeface="Arial"/>
              <a:cs typeface="Arial"/>
              <a:sym typeface="Arial"/>
            </a:endParaRP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300" dirty="0">
                <a:latin typeface="Arial"/>
                <a:ea typeface="Arial"/>
                <a:cs typeface="Arial"/>
                <a:sym typeface="Arial"/>
              </a:rPr>
              <a:t>PBS </a:t>
            </a:r>
            <a:r>
              <a:rPr sz="2300" dirty="0" err="1">
                <a:latin typeface="Arial"/>
                <a:ea typeface="Arial"/>
                <a:cs typeface="Arial"/>
                <a:sym typeface="Arial"/>
              </a:rPr>
              <a:t>Pinchback</a:t>
            </a:r>
            <a:r>
              <a:rPr sz="2300" dirty="0">
                <a:latin typeface="Arial"/>
                <a:ea typeface="Arial"/>
                <a:cs typeface="Arial"/>
                <a:sym typeface="Arial"/>
              </a:rPr>
              <a:t> - Louisiana governor - </a:t>
            </a:r>
            <a:r>
              <a:rPr sz="1600" dirty="0">
                <a:latin typeface="Helvetica"/>
                <a:ea typeface="Helvetica"/>
                <a:cs typeface="Helvetica"/>
                <a:sym typeface="Helvetica"/>
              </a:rPr>
              <a:t>In 1872, the incumbent </a:t>
            </a:r>
            <a:r>
              <a:rPr sz="1600" dirty="0" smtClean="0">
                <a:latin typeface="Helvetica"/>
                <a:ea typeface="Helvetica"/>
                <a:cs typeface="Helvetica"/>
                <a:sym typeface="Helvetica"/>
              </a:rPr>
              <a:t>Republican</a:t>
            </a:r>
            <a:r>
              <a:rPr lang="en-US" sz="1600" dirty="0" smtClean="0">
                <a:latin typeface="Helvetica"/>
                <a:ea typeface="Helvetica"/>
                <a:cs typeface="Helvetica"/>
                <a:sym typeface="Helvetica"/>
              </a:rPr>
              <a:t> governor Henry Clay </a:t>
            </a:r>
            <a:r>
              <a:rPr lang="en-US" sz="1600" dirty="0" err="1" smtClean="0">
                <a:latin typeface="Helvetica"/>
                <a:ea typeface="Helvetica"/>
                <a:cs typeface="Helvetica"/>
                <a:sym typeface="Helvetica"/>
              </a:rPr>
              <a:t>Warmoth</a:t>
            </a:r>
            <a:r>
              <a:rPr lang="en-US" sz="1600" dirty="0" smtClean="0">
                <a:latin typeface="Helvetica"/>
                <a:ea typeface="Helvetica"/>
                <a:cs typeface="Helvetica"/>
                <a:sym typeface="Helvetica"/>
              </a:rPr>
              <a:t>,</a:t>
            </a:r>
            <a:r>
              <a:rPr sz="1600" dirty="0" smtClean="0">
                <a:latin typeface="Helvetica"/>
                <a:ea typeface="Helvetica"/>
                <a:cs typeface="Helvetica"/>
                <a:sym typeface="Helvetica"/>
              </a:rPr>
              <a:t> </a:t>
            </a:r>
            <a:r>
              <a:rPr lang="en-US" sz="1600" dirty="0" smtClean="0">
                <a:latin typeface="Helvetica"/>
                <a:ea typeface="Helvetica"/>
                <a:cs typeface="Helvetica"/>
                <a:sym typeface="Helvetica"/>
              </a:rPr>
              <a:t>suffered impeachment </a:t>
            </a:r>
            <a:r>
              <a:rPr sz="1600" dirty="0" smtClean="0">
                <a:latin typeface="Helvetica"/>
                <a:ea typeface="Helvetica"/>
                <a:cs typeface="Helvetica"/>
                <a:sym typeface="Helvetica"/>
              </a:rPr>
              <a:t>charges </a:t>
            </a:r>
            <a:r>
              <a:rPr sz="1600" dirty="0">
                <a:latin typeface="Helvetica"/>
                <a:ea typeface="Helvetica"/>
                <a:cs typeface="Helvetica"/>
                <a:sym typeface="Helvetica"/>
              </a:rPr>
              <a:t>near the end of his term. State law required that </a:t>
            </a:r>
            <a:r>
              <a:rPr sz="1600" dirty="0" err="1">
                <a:latin typeface="Helvetica"/>
                <a:ea typeface="Helvetica"/>
                <a:cs typeface="Helvetica"/>
                <a:sym typeface="Helvetica"/>
              </a:rPr>
              <a:t>Warmoth</a:t>
            </a:r>
            <a:r>
              <a:rPr sz="1600" dirty="0">
                <a:latin typeface="Helvetica"/>
                <a:ea typeface="Helvetica"/>
                <a:cs typeface="Helvetica"/>
                <a:sym typeface="Helvetica"/>
              </a:rPr>
              <a:t> step aside until convicted or cleared of the charges. </a:t>
            </a:r>
            <a:r>
              <a:rPr sz="1600" dirty="0" err="1">
                <a:latin typeface="Helvetica"/>
                <a:ea typeface="Helvetica"/>
                <a:cs typeface="Helvetica"/>
                <a:sym typeface="Helvetica"/>
              </a:rPr>
              <a:t>Pinchback</a:t>
            </a:r>
            <a:r>
              <a:rPr sz="1600" dirty="0">
                <a:latin typeface="Helvetica"/>
                <a:ea typeface="Helvetica"/>
                <a:cs typeface="Helvetica"/>
                <a:sym typeface="Helvetica"/>
              </a:rPr>
              <a:t>, as lieutenant governor, succeeded as governor </a:t>
            </a:r>
            <a:r>
              <a:rPr sz="1600" dirty="0" smtClean="0">
                <a:latin typeface="Helvetica"/>
                <a:ea typeface="Helvetica"/>
                <a:cs typeface="Helvetica"/>
                <a:sym typeface="Helvetica"/>
              </a:rPr>
              <a:t>on</a:t>
            </a:r>
            <a:r>
              <a:rPr lang="en-US" sz="1600" dirty="0" smtClean="0">
                <a:latin typeface="Helvetica"/>
                <a:ea typeface="Helvetica"/>
                <a:cs typeface="Helvetica"/>
                <a:sym typeface="Helvetica"/>
              </a:rPr>
              <a:t> December 9 </a:t>
            </a:r>
            <a:r>
              <a:rPr sz="1600" dirty="0" smtClean="0">
                <a:latin typeface="Helvetica"/>
                <a:ea typeface="Helvetica"/>
                <a:cs typeface="Helvetica"/>
                <a:sym typeface="Helvetica"/>
              </a:rPr>
              <a:t> and </a:t>
            </a:r>
            <a:r>
              <a:rPr sz="1600" dirty="0">
                <a:latin typeface="Helvetica"/>
                <a:ea typeface="Helvetica"/>
                <a:cs typeface="Helvetica"/>
                <a:sym typeface="Helvetica"/>
              </a:rPr>
              <a:t>served for 35 days until the end of </a:t>
            </a:r>
            <a:r>
              <a:rPr sz="1600" dirty="0" err="1">
                <a:latin typeface="Helvetica"/>
                <a:ea typeface="Helvetica"/>
                <a:cs typeface="Helvetica"/>
                <a:sym typeface="Helvetica"/>
              </a:rPr>
              <a:t>Warmoth's</a:t>
            </a:r>
            <a:r>
              <a:rPr sz="1600" dirty="0">
                <a:latin typeface="Helvetica"/>
                <a:ea typeface="Helvetica"/>
                <a:cs typeface="Helvetica"/>
                <a:sym typeface="Helvetica"/>
              </a:rPr>
              <a:t> term. </a:t>
            </a:r>
            <a:r>
              <a:rPr sz="1600" dirty="0" err="1">
                <a:latin typeface="Helvetica"/>
                <a:ea typeface="Helvetica"/>
                <a:cs typeface="Helvetica"/>
                <a:sym typeface="Helvetica"/>
              </a:rPr>
              <a:t>Warmoth</a:t>
            </a:r>
            <a:r>
              <a:rPr sz="1600" dirty="0">
                <a:latin typeface="Helvetica"/>
                <a:ea typeface="Helvetica"/>
                <a:cs typeface="Helvetica"/>
                <a:sym typeface="Helvetica"/>
              </a:rPr>
              <a:t> was not convicted and the charges were eventually dropped.</a:t>
            </a:r>
            <a:endParaRPr sz="2300" dirty="0">
              <a:latin typeface="Arial"/>
              <a:ea typeface="Arial"/>
              <a:cs typeface="Arial"/>
              <a:sym typeface="Arial"/>
            </a:endParaRP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300" dirty="0">
              <a:latin typeface="Arial"/>
              <a:ea typeface="Arial"/>
              <a:cs typeface="Arial"/>
              <a:sym typeface="Arial"/>
            </a:endParaRP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300" dirty="0">
                <a:latin typeface="Arial"/>
                <a:ea typeface="Arial"/>
                <a:cs typeface="Arial"/>
                <a:sym typeface="Arial"/>
              </a:rPr>
              <a:t>The South </a:t>
            </a:r>
            <a:r>
              <a:rPr sz="2300" dirty="0" smtClean="0">
                <a:latin typeface="Arial"/>
                <a:ea typeface="Arial"/>
                <a:cs typeface="Arial"/>
                <a:sym typeface="Arial"/>
              </a:rPr>
              <a:t>be</a:t>
            </a:r>
            <a:r>
              <a:rPr lang="en-US" sz="2300" dirty="0" smtClean="0">
                <a:latin typeface="Arial"/>
                <a:ea typeface="Arial"/>
                <a:cs typeface="Arial"/>
                <a:sym typeface="Arial"/>
              </a:rPr>
              <a:t>ca</a:t>
            </a:r>
            <a:r>
              <a:rPr sz="2300" dirty="0" smtClean="0">
                <a:latin typeface="Arial"/>
                <a:ea typeface="Arial"/>
                <a:cs typeface="Arial"/>
                <a:sym typeface="Arial"/>
              </a:rPr>
              <a:t>me </a:t>
            </a:r>
            <a:r>
              <a:rPr sz="2300" dirty="0">
                <a:latin typeface="Arial"/>
                <a:ea typeface="Arial"/>
                <a:cs typeface="Arial"/>
                <a:sym typeface="Arial"/>
              </a:rPr>
              <a:t>even more enraged</a:t>
            </a: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endParaRPr sz="2300" dirty="0">
              <a:latin typeface="Arial"/>
              <a:ea typeface="Arial"/>
              <a:cs typeface="Arial"/>
              <a:sym typeface="Arial"/>
            </a:endParaRPr>
          </a:p>
          <a:p>
            <a:pPr lvl="0"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2300" dirty="0">
                <a:latin typeface="Arial"/>
                <a:ea typeface="Arial"/>
                <a:cs typeface="Arial"/>
                <a:sym typeface="Arial"/>
              </a:rPr>
              <a:t>The U.S. Senate get two black senators.  Since 1969, we’ve had four one </a:t>
            </a:r>
            <a:r>
              <a:rPr lang="en-US" sz="2300" dirty="0" smtClean="0">
                <a:latin typeface="Arial"/>
                <a:ea typeface="Arial"/>
                <a:cs typeface="Arial"/>
                <a:sym typeface="Arial"/>
              </a:rPr>
              <a:t>President</a:t>
            </a:r>
            <a:r>
              <a:rPr lang="en-US" sz="2300" baseline="0" dirty="0" smtClean="0">
                <a:latin typeface="Arial"/>
                <a:ea typeface="Arial"/>
                <a:cs typeface="Arial"/>
                <a:sym typeface="Arial"/>
              </a:rPr>
              <a:t> Barak O</a:t>
            </a:r>
            <a:r>
              <a:rPr sz="2300" dirty="0" smtClean="0">
                <a:latin typeface="Arial"/>
                <a:ea typeface="Arial"/>
                <a:cs typeface="Arial"/>
                <a:sym typeface="Arial"/>
              </a:rPr>
              <a:t>bama </a:t>
            </a:r>
            <a:r>
              <a:rPr sz="2300" dirty="0">
                <a:latin typeface="Arial"/>
                <a:ea typeface="Arial"/>
                <a:cs typeface="Arial"/>
                <a:sym typeface="Arial"/>
              </a:rPr>
              <a:t>and another his replacement who was appointed by a corrupt governor.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copy 5">
    <p:spTree>
      <p:nvGrpSpPr>
        <p:cNvPr id="1" name=""/>
        <p:cNvGrpSpPr/>
        <p:nvPr/>
      </p:nvGrpSpPr>
      <p:grpSpPr>
        <a:xfrm>
          <a:off x="0" y="0"/>
          <a:ext cx="0" cy="0"/>
          <a:chOff x="0" y="0"/>
          <a:chExt cx="0" cy="0"/>
        </a:xfrm>
      </p:grpSpPr>
      <p:sp>
        <p:nvSpPr>
          <p:cNvPr id="6" name="Shape 6"/>
          <p:cNvSpPr/>
          <p:nvPr/>
        </p:nvSpPr>
        <p:spPr>
          <a:xfrm>
            <a:off x="-1066800" y="-114300"/>
            <a:ext cx="14376400" cy="9880600"/>
          </a:xfrm>
          <a:prstGeom prst="rect">
            <a:avLst/>
          </a:prstGeom>
          <a:solidFill>
            <a:srgbClr val="5173E9"/>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7" name="Shape 7"/>
          <p:cNvSpPr/>
          <p:nvPr/>
        </p:nvSpPr>
        <p:spPr>
          <a:xfrm>
            <a:off x="-139700" y="-939800"/>
            <a:ext cx="13158329" cy="10922000"/>
          </a:xfrm>
          <a:prstGeom prst="rect">
            <a:avLst/>
          </a:prstGeom>
          <a:solidFill>
            <a:srgbClr val="E9E7D0"/>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copy">
    <p:spTree>
      <p:nvGrpSpPr>
        <p:cNvPr id="1" name=""/>
        <p:cNvGrpSpPr/>
        <p:nvPr/>
      </p:nvGrpSpPr>
      <p:grpSpPr>
        <a:xfrm>
          <a:off x="0" y="0"/>
          <a:ext cx="0" cy="0"/>
          <a:chOff x="0" y="0"/>
          <a:chExt cx="0" cy="0"/>
        </a:xfrm>
      </p:grpSpPr>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Shape 18"/>
          <p:cNvSpPr>
            <a:spLocks noGrp="1"/>
          </p:cNvSpPr>
          <p:nvPr>
            <p:ph type="title"/>
          </p:nvPr>
        </p:nvSpPr>
        <p:spPr>
          <a:xfrm>
            <a:off x="1270000" y="1638300"/>
            <a:ext cx="10464800" cy="3302000"/>
          </a:xfrm>
          <a:prstGeom prst="rect">
            <a:avLst/>
          </a:prstGeom>
        </p:spPr>
        <p:txBody>
          <a:bodyPr anchor="b">
            <a:noAutofit/>
          </a:bodyPr>
          <a:lstStyle>
            <a:lvl1pPr>
              <a:defRPr sz="8400">
                <a:latin typeface="Gill Sans"/>
                <a:ea typeface="Gill Sans"/>
                <a:cs typeface="Gill Sans"/>
                <a:sym typeface="Gill Sans"/>
              </a:defRPr>
            </a:lvl1pPr>
          </a:lstStyle>
          <a:p>
            <a:r>
              <a:t>Title Text</a:t>
            </a:r>
          </a:p>
        </p:txBody>
      </p:sp>
      <p:sp>
        <p:nvSpPr>
          <p:cNvPr id="19" name="Shape 19"/>
          <p:cNvSpPr>
            <a:spLocks noGrp="1"/>
          </p:cNvSpPr>
          <p:nvPr>
            <p:ph type="body" sz="quarter" idx="1"/>
          </p:nvPr>
        </p:nvSpPr>
        <p:spPr>
          <a:xfrm>
            <a:off x="1270000" y="5029200"/>
            <a:ext cx="10464800" cy="1130300"/>
          </a:xfrm>
          <a:prstGeom prst="rect">
            <a:avLst/>
          </a:prstGeom>
        </p:spPr>
        <p:txBody>
          <a:bodyPr anchor="t">
            <a:noAutofit/>
          </a:bodyPr>
          <a:lstStyle>
            <a:lvl1pPr marL="0" indent="0" algn="ctr">
              <a:spcBef>
                <a:spcPts val="0"/>
              </a:spcBef>
              <a:buSzTx/>
              <a:buNone/>
              <a:defRPr sz="3600">
                <a:latin typeface="Gill Sans"/>
                <a:ea typeface="Gill Sans"/>
                <a:cs typeface="Gill Sans"/>
                <a:sym typeface="Gill Sans"/>
              </a:defRPr>
            </a:lvl1pPr>
            <a:lvl2pPr marL="0" indent="0" algn="ctr">
              <a:spcBef>
                <a:spcPts val="0"/>
              </a:spcBef>
              <a:buSzTx/>
              <a:buNone/>
              <a:defRPr sz="3600">
                <a:latin typeface="Gill Sans"/>
                <a:ea typeface="Gill Sans"/>
                <a:cs typeface="Gill Sans"/>
                <a:sym typeface="Gill Sans"/>
              </a:defRPr>
            </a:lvl2pPr>
            <a:lvl3pPr marL="0" indent="0" algn="ctr">
              <a:spcBef>
                <a:spcPts val="0"/>
              </a:spcBef>
              <a:buSzTx/>
              <a:buNone/>
              <a:defRPr sz="3600">
                <a:latin typeface="Gill Sans"/>
                <a:ea typeface="Gill Sans"/>
                <a:cs typeface="Gill Sans"/>
                <a:sym typeface="Gill Sans"/>
              </a:defRPr>
            </a:lvl3pPr>
            <a:lvl4pPr marL="0" indent="0" algn="ctr">
              <a:spcBef>
                <a:spcPts val="0"/>
              </a:spcBef>
              <a:buSzTx/>
              <a:buNone/>
              <a:defRPr sz="3600">
                <a:latin typeface="Gill Sans"/>
                <a:ea typeface="Gill Sans"/>
                <a:cs typeface="Gill Sans"/>
                <a:sym typeface="Gill Sans"/>
              </a:defRPr>
            </a:lvl4pPr>
            <a:lvl5pPr marL="0" indent="0" algn="ctr">
              <a:spcBef>
                <a:spcPts val="0"/>
              </a:spcBef>
              <a:buSzTx/>
              <a:buNone/>
              <a:defRPr sz="36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20" name="Shape 20"/>
          <p:cNvSpPr>
            <a:spLocks noGrp="1"/>
          </p:cNvSpPr>
          <p:nvPr>
            <p:ph type="sldNum" sz="quarter" idx="2"/>
          </p:nvPr>
        </p:nvSpPr>
        <p:spPr>
          <a:xfrm>
            <a:off x="6324600" y="9258300"/>
            <a:ext cx="342900" cy="368300"/>
          </a:xfrm>
          <a:prstGeom prst="rect">
            <a:avLst/>
          </a:prstGeom>
        </p:spPr>
        <p:txBody>
          <a:bodyPr/>
          <a:lstStyle>
            <a:lvl1pPr>
              <a:defRPr>
                <a:latin typeface="Gill Sans"/>
                <a:ea typeface="Gill Sans"/>
                <a:cs typeface="Gill Sans"/>
                <a:sym typeface="Gill Sans"/>
              </a:defRPr>
            </a:lvl1pPr>
          </a:lstStyle>
          <a:p>
            <a:fld id="{86CB4B4D-7CA3-9044-876B-883B54F8677D}" type="slidenum">
              <a:t>‹#›</a:t>
            </a:fld>
            <a:endParaRPr/>
          </a:p>
        </p:txBody>
      </p:sp>
    </p:spTree>
    <p:extLst>
      <p:ext uri="{BB962C8B-B14F-4D97-AF65-F5344CB8AC3E}">
        <p14:creationId xmlns:p14="http://schemas.microsoft.com/office/powerpoint/2010/main" val="3695102926"/>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transition spd="med"/>
  <p:txStyles>
    <p:titleStyle>
      <a:lvl1pPr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1pPr>
      <a:lvl2pPr indent="228600"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2pPr>
      <a:lvl3pPr indent="457200"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3pPr>
      <a:lvl4pPr indent="685800"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4pPr>
      <a:lvl5pPr indent="914400"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5pPr>
      <a:lvl6pPr indent="1143000"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6pPr>
      <a:lvl7pPr indent="1371600"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7pPr>
      <a:lvl8pPr indent="1600200"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8pPr>
      <a:lvl9pPr indent="1828800" algn="ctr" defTabSz="647700">
        <a:lnSpc>
          <a:spcPts val="7400"/>
        </a:lnSpc>
        <a:spcBef>
          <a:spcPts val="300"/>
        </a:spcBef>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200">
          <a:latin typeface="+mn-lt"/>
          <a:ea typeface="+mn-ea"/>
          <a:cs typeface="+mn-cs"/>
          <a:sym typeface="Times"/>
        </a:defRPr>
      </a:lvl9pPr>
    </p:titleStyle>
    <p:bodyStyle>
      <a:lvl1pPr marL="355600" indent="-355600" defTabSz="647700">
        <a:lnSpc>
          <a:spcPts val="5300"/>
        </a:lnSpc>
        <a:spcBef>
          <a:spcPts val="1100"/>
        </a:spcBef>
        <a:buSzPct val="100000"/>
        <a:buChar char="•"/>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1pPr>
      <a:lvl2pPr marL="824831" indent="-367631" defTabSz="647700">
        <a:lnSpc>
          <a:spcPts val="5300"/>
        </a:lnSpc>
        <a:spcBef>
          <a:spcPts val="1100"/>
        </a:spcBef>
        <a:buSzPct val="100000"/>
        <a:buChar char="•"/>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2pPr>
      <a:lvl3pPr marL="1233283" indent="-318883" defTabSz="647700">
        <a:lnSpc>
          <a:spcPts val="5300"/>
        </a:lnSpc>
        <a:spcBef>
          <a:spcPts val="1100"/>
        </a:spcBef>
        <a:buSzPct val="100000"/>
        <a:buChar char="•"/>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3pPr>
      <a:lvl4pPr marL="1790700" indent="-419100" defTabSz="647700">
        <a:lnSpc>
          <a:spcPts val="5300"/>
        </a:lnSpc>
        <a:spcBef>
          <a:spcPts val="1100"/>
        </a:spcBef>
        <a:buSzPct val="100000"/>
        <a:buChar char="•"/>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4pPr>
      <a:lvl5pPr indent="1828800" defTabSz="647700">
        <a:lnSpc>
          <a:spcPts val="5300"/>
        </a:lnSpc>
        <a:spcBef>
          <a:spcPts val="1100"/>
        </a:spcBef>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5pPr>
      <a:lvl6pPr indent="2184400" defTabSz="647700">
        <a:lnSpc>
          <a:spcPts val="5300"/>
        </a:lnSpc>
        <a:spcBef>
          <a:spcPts val="1100"/>
        </a:spcBef>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6pPr>
      <a:lvl7pPr indent="2540000" defTabSz="647700">
        <a:lnSpc>
          <a:spcPts val="5300"/>
        </a:lnSpc>
        <a:spcBef>
          <a:spcPts val="1100"/>
        </a:spcBef>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7pPr>
      <a:lvl8pPr indent="2895600" defTabSz="647700">
        <a:lnSpc>
          <a:spcPts val="5300"/>
        </a:lnSpc>
        <a:spcBef>
          <a:spcPts val="1100"/>
        </a:spcBef>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8pPr>
      <a:lvl9pPr indent="3251200" defTabSz="647700">
        <a:lnSpc>
          <a:spcPts val="5300"/>
        </a:lnSpc>
        <a:spcBef>
          <a:spcPts val="1100"/>
        </a:spcBef>
        <a:tabLst>
          <a:tab pos="431800" algn="l"/>
          <a:tab pos="444500" algn="l"/>
          <a:tab pos="952500" algn="l"/>
          <a:tab pos="1460500" algn="l"/>
          <a:tab pos="1968500" algn="l"/>
          <a:tab pos="2476500" algn="l"/>
          <a:tab pos="2971800" algn="l"/>
          <a:tab pos="3479800" algn="l"/>
          <a:tab pos="3987800" algn="l"/>
          <a:tab pos="4495800" algn="l"/>
          <a:tab pos="5003800" algn="l"/>
          <a:tab pos="5511800" algn="l"/>
          <a:tab pos="6007100" algn="l"/>
        </a:tabLst>
        <a:defRPr sz="4400">
          <a:latin typeface="+mn-lt"/>
          <a:ea typeface="+mn-ea"/>
          <a:cs typeface="+mn-cs"/>
          <a:sym typeface="Times"/>
        </a:defRPr>
      </a:lvl9pPr>
    </p:bodyStyle>
    <p:otherStyle>
      <a:lvl1pPr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1pPr>
      <a:lvl2pPr indent="228600"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2pPr>
      <a:lvl3pPr indent="457200"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3pPr>
      <a:lvl4pPr indent="685800"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4pPr>
      <a:lvl5pPr indent="914400"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5pPr>
      <a:lvl6pPr indent="1143000"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6pPr>
      <a:lvl7pPr indent="1371600"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7pPr>
      <a:lvl8pPr indent="1600200"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8pPr>
      <a:lvl9pPr indent="1828800" algn="ctr" defTabSz="647700">
        <a:lnSpc>
          <a:spcPts val="21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SqQWkDnulF8" TargetMode="External"/><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5.xml"/><Relationship Id="rId9" Type="http://schemas.openxmlformats.org/officeDocument/2006/relationships/image" Target="../media/image15.wmf"/></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1.jpe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252357223_d8c0d001f4_o-1.jpg"/>
          <p:cNvPicPr>
            <a:picLocks noChangeAspect="1"/>
          </p:cNvPicPr>
          <p:nvPr/>
        </p:nvPicPr>
        <p:blipFill>
          <a:blip r:embed="rId3">
            <a:alphaModFix amt="61156"/>
            <a:extLst/>
          </a:blip>
          <a:srcRect r="3765"/>
          <a:stretch>
            <a:fillRect/>
          </a:stretch>
        </p:blipFill>
        <p:spPr>
          <a:xfrm>
            <a:off x="18891" y="-22965"/>
            <a:ext cx="12967018" cy="9799530"/>
          </a:xfrm>
          <a:prstGeom prst="rect">
            <a:avLst/>
          </a:prstGeom>
          <a:ln w="12700">
            <a:miter lim="400000"/>
          </a:ln>
        </p:spPr>
      </p:pic>
      <p:sp>
        <p:nvSpPr>
          <p:cNvPr id="58" name="Shape 58"/>
          <p:cNvSpPr>
            <a:spLocks noGrp="1"/>
          </p:cNvSpPr>
          <p:nvPr>
            <p:ph type="title" idx="4294967295"/>
          </p:nvPr>
        </p:nvSpPr>
        <p:spPr>
          <a:xfrm>
            <a:off x="349250" y="560180"/>
            <a:ext cx="12306301" cy="8305743"/>
          </a:xfrm>
          <a:prstGeom prst="rect">
            <a:avLst/>
          </a:prstGeom>
          <a:effectLst>
            <a:outerShdw blurRad="260306" dir="5400000" rotWithShape="0">
              <a:srgbClr val="000000"/>
            </a:outerShdw>
          </a:effectLst>
        </p:spPr>
        <p:txBody>
          <a:bodyPr anchor="b">
            <a:noAutofit/>
          </a:bodyPr>
          <a:lstStyle/>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100">
                <a:effectLst>
                  <a:outerShdw blurRad="50800" dir="18900000" rotWithShape="0">
                    <a:srgbClr val="000000"/>
                  </a:outerShdw>
                </a:effectLst>
                <a:latin typeface="Arial"/>
                <a:ea typeface="Arial"/>
                <a:cs typeface="Arial"/>
                <a:sym typeface="Arial"/>
              </a:defRPr>
            </a:pPr>
            <a:r>
              <a:rPr sz="7200" dirty="0">
                <a:solidFill>
                  <a:schemeClr val="bg1"/>
                </a:solidFill>
              </a:rPr>
              <a:t>What was the name of Lincoln’s plan for Reconstruction?  </a:t>
            </a:r>
          </a:p>
          <a:p>
            <a:pPr algn="l" defTabSz="4572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100">
                <a:effectLst>
                  <a:outerShdw blurRad="50800" dir="18900000" rotWithShape="0">
                    <a:srgbClr val="000000"/>
                  </a:outerShdw>
                </a:effectLst>
                <a:latin typeface="Arial"/>
                <a:ea typeface="Arial"/>
                <a:cs typeface="Arial"/>
                <a:sym typeface="Arial"/>
              </a:defRPr>
            </a:pPr>
            <a:r>
              <a:rPr sz="7200" dirty="0">
                <a:solidFill>
                  <a:schemeClr val="bg1"/>
                </a:solidFill>
              </a:rPr>
              <a:t>As President of the U.S., what would you have done with the South just after the Civil War? Explain.</a:t>
            </a:r>
          </a:p>
        </p:txBody>
      </p:sp>
      <p:sp>
        <p:nvSpPr>
          <p:cNvPr id="59" name="Shape 59"/>
          <p:cNvSpPr/>
          <p:nvPr/>
        </p:nvSpPr>
        <p:spPr>
          <a:xfrm>
            <a:off x="10914285" y="359710"/>
            <a:ext cx="1516441" cy="58990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defRPr>
                <a:latin typeface="Arial"/>
                <a:ea typeface="Arial"/>
                <a:cs typeface="Arial"/>
                <a:sym typeface="Arial"/>
              </a:defRPr>
            </a:pPr>
            <a:r>
              <a:rPr sz="3600" dirty="0"/>
              <a:t>DAY 2</a:t>
            </a:r>
          </a:p>
          <a:p>
            <a:pPr>
              <a:defRPr sz="1500">
                <a:latin typeface="Arial"/>
                <a:ea typeface="Arial"/>
                <a:cs typeface="Arial"/>
                <a:sym typeface="Arial"/>
              </a:defRPr>
            </a:pPr>
            <a:r>
              <a:rPr dirty="0"/>
              <a:t>Place Date Here</a:t>
            </a:r>
          </a:p>
        </p:txBody>
      </p:sp>
    </p:spTree>
    <p:extLst>
      <p:ext uri="{BB962C8B-B14F-4D97-AF65-F5344CB8AC3E}">
        <p14:creationId xmlns:p14="http://schemas.microsoft.com/office/powerpoint/2010/main" val="4190908958"/>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2"/>
          <p:cNvSpPr/>
          <p:nvPr/>
        </p:nvSpPr>
        <p:spPr>
          <a:xfrm>
            <a:off x="-38100" y="-482600"/>
            <a:ext cx="13049956" cy="17526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pic>
        <p:nvPicPr>
          <p:cNvPr id="13" name="Screen Shot 2014-12-16 at 3.05.11 PM.png"/>
          <p:cNvPicPr/>
          <p:nvPr/>
        </p:nvPicPr>
        <p:blipFill>
          <a:blip r:embed="rId3">
            <a:extLst/>
          </a:blip>
          <a:stretch>
            <a:fillRect/>
          </a:stretch>
        </p:blipFill>
        <p:spPr>
          <a:xfrm>
            <a:off x="259665" y="-17334"/>
            <a:ext cx="11379201" cy="1270001"/>
          </a:xfrm>
          <a:prstGeom prst="rect">
            <a:avLst/>
          </a:prstGeom>
          <a:ln w="12700">
            <a:miter lim="400000"/>
          </a:ln>
        </p:spPr>
      </p:pic>
      <p:sp>
        <p:nvSpPr>
          <p:cNvPr id="15" name="Shape 15"/>
          <p:cNvSpPr/>
          <p:nvPr/>
        </p:nvSpPr>
        <p:spPr>
          <a:xfrm>
            <a:off x="-12700" y="8420100"/>
            <a:ext cx="13049956" cy="13589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16" name="Shape 16"/>
          <p:cNvSpPr/>
          <p:nvPr/>
        </p:nvSpPr>
        <p:spPr>
          <a:xfrm>
            <a:off x="317500" y="2578100"/>
            <a:ext cx="6019800" cy="54991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b="1">
                <a:latin typeface="Arial"/>
                <a:ea typeface="Arial"/>
                <a:cs typeface="Arial"/>
                <a:sym typeface="Arial"/>
              </a:rPr>
              <a:t>The Civil Rights Act</a:t>
            </a: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a:latin typeface="Arial"/>
                <a:ea typeface="Arial"/>
                <a:cs typeface="Arial"/>
                <a:sym typeface="Arial"/>
              </a:rPr>
              <a:t>Congress passed Civil Rights Act - • outlawed Black Codes.</a:t>
            </a: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a:latin typeface="Arial"/>
                <a:ea typeface="Arial"/>
                <a:cs typeface="Arial"/>
                <a:sym typeface="Arial"/>
              </a:rPr>
              <a:t>• Pres. Johnson vetoed, but  </a:t>
            </a: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a:latin typeface="Arial"/>
                <a:ea typeface="Arial"/>
                <a:cs typeface="Arial"/>
                <a:sym typeface="Arial"/>
              </a:rPr>
              <a:t>  Congress overrode it.</a:t>
            </a: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3000">
              <a:latin typeface="Arial"/>
              <a:ea typeface="Arial"/>
              <a:cs typeface="Arial"/>
              <a:sym typeface="Arial"/>
            </a:endParaRP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3000">
              <a:latin typeface="Arial"/>
              <a:ea typeface="Arial"/>
              <a:cs typeface="Arial"/>
              <a:sym typeface="Arial"/>
            </a:endParaRPr>
          </a:p>
          <a:p>
            <a:pPr lvl="0" algn="l">
              <a:lnSpc>
                <a:spcPct val="5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3000">
              <a:latin typeface="Arial"/>
              <a:ea typeface="Arial"/>
              <a:cs typeface="Arial"/>
              <a:sym typeface="Arial"/>
            </a:endParaRP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b="1">
                <a:latin typeface="Arial"/>
                <a:ea typeface="Arial"/>
                <a:cs typeface="Arial"/>
                <a:sym typeface="Arial"/>
              </a:rPr>
              <a:t>14th Amendment </a:t>
            </a:r>
            <a:r>
              <a:rPr sz="2400" b="1">
                <a:latin typeface="Arial"/>
                <a:ea typeface="Arial"/>
                <a:cs typeface="Arial"/>
                <a:sym typeface="Arial"/>
              </a:rPr>
              <a:t>1866</a:t>
            </a:r>
            <a:endParaRPr sz="2400">
              <a:latin typeface="Arial"/>
              <a:ea typeface="Arial"/>
              <a:cs typeface="Arial"/>
              <a:sym typeface="Arial"/>
            </a:endParaRP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a:latin typeface="Arial"/>
                <a:ea typeface="Arial"/>
                <a:cs typeface="Arial"/>
                <a:sym typeface="Arial"/>
              </a:rPr>
              <a:t>  - granted citizenship to &amp; protect</a:t>
            </a: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a:latin typeface="Arial"/>
                <a:ea typeface="Arial"/>
                <a:cs typeface="Arial"/>
                <a:sym typeface="Arial"/>
              </a:rPr>
              <a:t>     civil rights of liberties of </a:t>
            </a: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000">
                <a:latin typeface="Arial"/>
                <a:ea typeface="Arial"/>
                <a:cs typeface="Arial"/>
                <a:sym typeface="Arial"/>
              </a:rPr>
              <a:t>     freedmen </a:t>
            </a:r>
          </a:p>
        </p:txBody>
      </p:sp>
      <p:pic>
        <p:nvPicPr>
          <p:cNvPr id="17" name="JohnsonKickingFreedmensBureau500w.jpg"/>
          <p:cNvPicPr/>
          <p:nvPr/>
        </p:nvPicPr>
        <p:blipFill>
          <a:blip r:embed="rId4">
            <a:extLst/>
          </a:blip>
          <a:stretch>
            <a:fillRect/>
          </a:stretch>
        </p:blipFill>
        <p:spPr>
          <a:xfrm rot="240000">
            <a:off x="6688245" y="214996"/>
            <a:ext cx="6019801" cy="8928101"/>
          </a:xfrm>
          <a:prstGeom prst="rect">
            <a:avLst/>
          </a:prstGeom>
          <a:ln w="3175">
            <a:solidFill/>
            <a:miter lim="400000"/>
          </a:ln>
          <a:effectLst>
            <a:outerShdw blurRad="139700" dist="152400" dir="2700000" rotWithShape="0">
              <a:srgbClr val="000000"/>
            </a:outerShdw>
          </a:effectLst>
        </p:spPr>
      </p:pic>
      <p:pic>
        <p:nvPicPr>
          <p:cNvPr id="18" name="oldPaper3.gif"/>
          <p:cNvPicPr/>
          <p:nvPr/>
        </p:nvPicPr>
        <p:blipFill>
          <a:blip r:embed="rId5">
            <a:extLst/>
          </a:blip>
          <a:stretch>
            <a:fillRect/>
          </a:stretch>
        </p:blipFill>
        <p:spPr>
          <a:xfrm>
            <a:off x="7224923" y="812800"/>
            <a:ext cx="5181601" cy="3251200"/>
          </a:xfrm>
          <a:prstGeom prst="rect">
            <a:avLst/>
          </a:prstGeom>
          <a:ln w="12700">
            <a:miter lim="400000"/>
          </a:ln>
          <a:effectLst>
            <a:outerShdw blurRad="127000" dist="76200" dir="2700000" rotWithShape="0">
              <a:srgbClr val="000000"/>
            </a:outerShdw>
          </a:effectLst>
        </p:spPr>
      </p:pic>
      <p:sp>
        <p:nvSpPr>
          <p:cNvPr id="19" name="Shape 19"/>
          <p:cNvSpPr/>
          <p:nvPr/>
        </p:nvSpPr>
        <p:spPr>
          <a:xfrm>
            <a:off x="7607300" y="1079500"/>
            <a:ext cx="4699000" cy="3251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114300" lvl="0" algn="l" defTabSz="457200">
              <a:lnSpc>
                <a:spcPts val="3600"/>
              </a:lnSpc>
              <a:tabLst>
                <a:tab pos="1143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pPr>
            <a:r>
              <a:rPr sz="3000">
                <a:latin typeface="Lucida Grande"/>
                <a:ea typeface="Lucida Grande"/>
                <a:cs typeface="Lucida Grande"/>
                <a:sym typeface="Lucida Grande"/>
              </a:rPr>
              <a:t>“</a:t>
            </a:r>
            <a:r>
              <a:rPr sz="3000" i="1">
                <a:latin typeface="Arial"/>
                <a:ea typeface="Arial"/>
                <a:cs typeface="Arial"/>
                <a:sym typeface="Arial"/>
              </a:rPr>
              <a:t>All persons born or naturalized in the United States, and subject to the jurisdiction thereof, are citizens of the United States”</a:t>
            </a:r>
            <a:endParaRPr sz="3000">
              <a:latin typeface="Lucida Grande"/>
              <a:ea typeface="Lucida Grande"/>
              <a:cs typeface="Lucida Grande"/>
              <a:sym typeface="Lucida Grande"/>
            </a:endParaRPr>
          </a:p>
        </p:txBody>
      </p:sp>
      <p:pic>
        <p:nvPicPr>
          <p:cNvPr id="20" name="oldPaper3.gif"/>
          <p:cNvPicPr/>
          <p:nvPr/>
        </p:nvPicPr>
        <p:blipFill>
          <a:blip r:embed="rId5">
            <a:extLst/>
          </a:blip>
          <a:stretch>
            <a:fillRect/>
          </a:stretch>
        </p:blipFill>
        <p:spPr>
          <a:xfrm>
            <a:off x="7150100" y="4203700"/>
            <a:ext cx="5397500" cy="2286000"/>
          </a:xfrm>
          <a:prstGeom prst="rect">
            <a:avLst/>
          </a:prstGeom>
          <a:ln w="12700">
            <a:miter lim="400000"/>
          </a:ln>
          <a:effectLst>
            <a:outerShdw blurRad="127000" dist="76200" dir="2700000" rotWithShape="0">
              <a:srgbClr val="000000"/>
            </a:outerShdw>
          </a:effectLst>
        </p:spPr>
      </p:pic>
      <p:sp>
        <p:nvSpPr>
          <p:cNvPr id="21" name="Shape 21"/>
          <p:cNvSpPr/>
          <p:nvPr/>
        </p:nvSpPr>
        <p:spPr>
          <a:xfrm>
            <a:off x="7251700" y="4343400"/>
            <a:ext cx="4826000" cy="181633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398779" algn="l">
              <a:lnSpc>
                <a:spcPct val="100000"/>
              </a:lnSpc>
              <a:tabLst>
                <a:tab pos="127000" algn="l"/>
                <a:tab pos="1016000" algn="l"/>
                <a:tab pos="1511300" algn="l"/>
                <a:tab pos="2019300" algn="l"/>
                <a:tab pos="2527300" algn="l"/>
                <a:tab pos="3035300" algn="l"/>
                <a:tab pos="3543300" algn="l"/>
                <a:tab pos="4051300" algn="l"/>
                <a:tab pos="4546600" algn="l"/>
                <a:tab pos="5054600" algn="l"/>
                <a:tab pos="5562600" algn="l"/>
                <a:tab pos="6070600" algn="l"/>
              </a:tabLst>
              <a:defRPr sz="3000" i="1">
                <a:latin typeface="Arial"/>
                <a:ea typeface="Arial"/>
                <a:cs typeface="Arial"/>
                <a:sym typeface="Arial"/>
              </a:defRPr>
            </a:lvl1pPr>
          </a:lstStyle>
          <a:p>
            <a:pPr lvl="0">
              <a:defRPr sz="1800" i="0"/>
            </a:pPr>
            <a:r>
              <a:rPr sz="3000" i="1"/>
              <a:t>“deprive any person of life, liberty, or property without due process of the law …” </a:t>
            </a:r>
          </a:p>
        </p:txBody>
      </p:sp>
      <p:pic>
        <p:nvPicPr>
          <p:cNvPr id="22" name="oldPaper3.gif"/>
          <p:cNvPicPr/>
          <p:nvPr/>
        </p:nvPicPr>
        <p:blipFill>
          <a:blip r:embed="rId5">
            <a:extLst/>
          </a:blip>
          <a:stretch>
            <a:fillRect/>
          </a:stretch>
        </p:blipFill>
        <p:spPr>
          <a:xfrm>
            <a:off x="7251700" y="6680200"/>
            <a:ext cx="5397500" cy="2286000"/>
          </a:xfrm>
          <a:prstGeom prst="rect">
            <a:avLst/>
          </a:prstGeom>
          <a:ln w="12700">
            <a:miter lim="400000"/>
          </a:ln>
          <a:effectLst>
            <a:outerShdw blurRad="127000" dist="76200" dir="2700000" rotWithShape="0">
              <a:srgbClr val="000000"/>
            </a:outerShdw>
          </a:effectLst>
        </p:spPr>
      </p:pic>
      <p:sp>
        <p:nvSpPr>
          <p:cNvPr id="23" name="Shape 23"/>
          <p:cNvSpPr/>
          <p:nvPr/>
        </p:nvSpPr>
        <p:spPr>
          <a:xfrm>
            <a:off x="7378700" y="6908800"/>
            <a:ext cx="4597400" cy="1816336"/>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457200" algn="l" defTabSz="457200">
              <a:lnSpc>
                <a:spcPct val="10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000" i="1">
                <a:effectLst>
                  <a:outerShdw blurRad="127000" dist="76200" dir="2700000" rotWithShape="0">
                    <a:srgbClr val="FFFFFF"/>
                  </a:outerShdw>
                </a:effectLst>
                <a:latin typeface="Arial"/>
                <a:ea typeface="Arial"/>
                <a:cs typeface="Arial"/>
                <a:sym typeface="Arial"/>
              </a:defRPr>
            </a:lvl1pPr>
          </a:lstStyle>
          <a:p>
            <a:pPr lvl="0">
              <a:defRPr sz="1800" i="0">
                <a:effectLst/>
              </a:defRPr>
            </a:pPr>
            <a:r>
              <a:rPr sz="3000" i="1">
                <a:effectLst>
                  <a:outerShdw blurRad="127000" dist="76200" dir="2700000" rotWithShape="0">
                    <a:srgbClr val="FFFFFF"/>
                  </a:outerShdw>
                </a:effectLst>
              </a:rPr>
              <a:t>“All Male citizens given suffrage or state loses a portion of their representation”</a:t>
            </a:r>
          </a:p>
        </p:txBody>
      </p:sp>
      <p:pic>
        <p:nvPicPr>
          <p:cNvPr id="24" name="Screen Shot 2014-12-16 at 12.30.04 PM.png"/>
          <p:cNvPicPr/>
          <p:nvPr/>
        </p:nvPicPr>
        <p:blipFill>
          <a:blip r:embed="rId6">
            <a:extLst/>
          </a:blip>
          <a:stretch>
            <a:fillRect/>
          </a:stretch>
        </p:blipFill>
        <p:spPr>
          <a:xfrm>
            <a:off x="51823" y="1331437"/>
            <a:ext cx="6072718" cy="860467"/>
          </a:xfrm>
          <a:prstGeom prst="rect">
            <a:avLst/>
          </a:prstGeom>
          <a:ln w="12700">
            <a:miter lim="400000"/>
          </a:ln>
          <a:effectLst>
            <a:outerShdw blurRad="266700" dist="127000" dir="2700000" rotWithShape="0">
              <a:srgbClr val="000000">
                <a:alpha val="90000"/>
              </a:srgb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3" presetClass="entr" presetSubtype="16" fill="hold" grpId="2" nodeType="afterEffect">
                                  <p:stCondLst>
                                    <p:cond delay="0"/>
                                  </p:stCondLst>
                                  <p:iterate>
                                    <p:tmAbs val="0"/>
                                  </p:iterate>
                                  <p:childTnLst>
                                    <p:set>
                                      <p:cBhvr>
                                        <p:cTn id="10" fill="hold"/>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par>
                          <p:cTn id="13" fill="hold">
                            <p:stCondLst>
                              <p:cond delay="1750"/>
                            </p:stCondLst>
                            <p:childTnLst>
                              <p:par>
                                <p:cTn id="14" presetID="9" presetClass="entr" presetSubtype="0" fill="hold" grpId="3" nodeType="afterEffect">
                                  <p:stCondLst>
                                    <p:cond delay="0"/>
                                  </p:stCondLst>
                                  <p:iterate type="wd">
                                    <p:tmAbs val="0"/>
                                  </p:iterate>
                                  <p:childTnLst>
                                    <p:set>
                                      <p:cBhvr>
                                        <p:cTn id="15" fill="hold"/>
                                        <p:tgtEl>
                                          <p:spTgt spid="16"/>
                                        </p:tgtEl>
                                        <p:attrNameLst>
                                          <p:attrName>style.visibility</p:attrName>
                                        </p:attrNameLst>
                                      </p:cBhvr>
                                      <p:to>
                                        <p:strVal val="visible"/>
                                      </p:to>
                                    </p:set>
                                    <p:animEffect transition="in" filter="dissolve">
                                      <p:cBhvr>
                                        <p:cTn id="16" dur="1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4" nodeType="clickEffect">
                                  <p:stCondLst>
                                    <p:cond delay="0"/>
                                  </p:stCondLst>
                                  <p:iterate>
                                    <p:tmAbs val="0"/>
                                  </p:iterate>
                                  <p:childTnLst>
                                    <p:set>
                                      <p:cBhvr>
                                        <p:cTn id="20" fill="hold"/>
                                        <p:tgtEl>
                                          <p:spTgt spid="18"/>
                                        </p:tgtEl>
                                        <p:attrNameLst>
                                          <p:attrName>style.visibility</p:attrName>
                                        </p:attrNameLst>
                                      </p:cBhvr>
                                      <p:to>
                                        <p:strVal val="visible"/>
                                      </p:to>
                                    </p:set>
                                    <p:animEffect transition="in" filter="wipe(up)">
                                      <p:cBhvr>
                                        <p:cTn id="21" dur="1000"/>
                                        <p:tgtEl>
                                          <p:spTgt spid="18"/>
                                        </p:tgtEl>
                                      </p:cBhvr>
                                    </p:animEffect>
                                  </p:childTnLst>
                                </p:cTn>
                              </p:par>
                            </p:childTnLst>
                          </p:cTn>
                        </p:par>
                        <p:par>
                          <p:cTn id="22" fill="hold">
                            <p:stCondLst>
                              <p:cond delay="1000"/>
                            </p:stCondLst>
                            <p:childTnLst>
                              <p:par>
                                <p:cTn id="23" presetID="22" presetClass="entr" presetSubtype="1" fill="hold" grpId="5" nodeType="afterEffect">
                                  <p:stCondLst>
                                    <p:cond delay="500"/>
                                  </p:stCondLst>
                                  <p:iterate>
                                    <p:tmAbs val="0"/>
                                  </p:iterate>
                                  <p:childTnLst>
                                    <p:set>
                                      <p:cBhvr>
                                        <p:cTn id="24" fill="hold"/>
                                        <p:tgtEl>
                                          <p:spTgt spid="19"/>
                                        </p:tgtEl>
                                        <p:attrNameLst>
                                          <p:attrName>style.visibility</p:attrName>
                                        </p:attrNameLst>
                                      </p:cBhvr>
                                      <p:to>
                                        <p:strVal val="visible"/>
                                      </p:to>
                                    </p:set>
                                    <p:animEffect transition="in" filter="wipe(up)">
                                      <p:cBhvr>
                                        <p:cTn id="25" dur="1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6" nodeType="clickEffect">
                                  <p:stCondLst>
                                    <p:cond delay="0"/>
                                  </p:stCondLst>
                                  <p:iterate>
                                    <p:tmAbs val="0"/>
                                  </p:iterate>
                                  <p:childTnLst>
                                    <p:set>
                                      <p:cBhvr>
                                        <p:cTn id="29" fill="hold"/>
                                        <p:tgtEl>
                                          <p:spTgt spid="20"/>
                                        </p:tgtEl>
                                        <p:attrNameLst>
                                          <p:attrName>style.visibility</p:attrName>
                                        </p:attrNameLst>
                                      </p:cBhvr>
                                      <p:to>
                                        <p:strVal val="visible"/>
                                      </p:to>
                                    </p:set>
                                    <p:animEffect transition="in" filter="wipe(up)">
                                      <p:cBhvr>
                                        <p:cTn id="30" dur="1000"/>
                                        <p:tgtEl>
                                          <p:spTgt spid="20"/>
                                        </p:tgtEl>
                                      </p:cBhvr>
                                    </p:animEffect>
                                  </p:childTnLst>
                                </p:cTn>
                              </p:par>
                            </p:childTnLst>
                          </p:cTn>
                        </p:par>
                        <p:par>
                          <p:cTn id="31" fill="hold">
                            <p:stCondLst>
                              <p:cond delay="1000"/>
                            </p:stCondLst>
                            <p:childTnLst>
                              <p:par>
                                <p:cTn id="32" presetID="22" presetClass="entr" presetSubtype="8" fill="hold" grpId="7" nodeType="afterEffect">
                                  <p:stCondLst>
                                    <p:cond delay="500"/>
                                  </p:stCondLst>
                                  <p:iterate>
                                    <p:tmAbs val="0"/>
                                  </p:iterate>
                                  <p:childTnLst>
                                    <p:set>
                                      <p:cBhvr>
                                        <p:cTn id="33" fill="hold"/>
                                        <p:tgtEl>
                                          <p:spTgt spid="21"/>
                                        </p:tgtEl>
                                        <p:attrNameLst>
                                          <p:attrName>style.visibility</p:attrName>
                                        </p:attrNameLst>
                                      </p:cBhvr>
                                      <p:to>
                                        <p:strVal val="visible"/>
                                      </p:to>
                                    </p:set>
                                    <p:animEffect transition="in" filter="wipe(left)">
                                      <p:cBhvr>
                                        <p:cTn id="34" dur="10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8" nodeType="clickEffect">
                                  <p:stCondLst>
                                    <p:cond delay="0"/>
                                  </p:stCondLst>
                                  <p:iterate>
                                    <p:tmAbs val="0"/>
                                  </p:iterate>
                                  <p:childTnLst>
                                    <p:set>
                                      <p:cBhvr>
                                        <p:cTn id="38" fill="hold"/>
                                        <p:tgtEl>
                                          <p:spTgt spid="22"/>
                                        </p:tgtEl>
                                        <p:attrNameLst>
                                          <p:attrName>style.visibility</p:attrName>
                                        </p:attrNameLst>
                                      </p:cBhvr>
                                      <p:to>
                                        <p:strVal val="visible"/>
                                      </p:to>
                                    </p:set>
                                    <p:animEffect transition="in" filter="wipe(up)">
                                      <p:cBhvr>
                                        <p:cTn id="39" dur="1000"/>
                                        <p:tgtEl>
                                          <p:spTgt spid="22"/>
                                        </p:tgtEl>
                                      </p:cBhvr>
                                    </p:animEffect>
                                  </p:childTnLst>
                                </p:cTn>
                              </p:par>
                            </p:childTnLst>
                          </p:cTn>
                        </p:par>
                        <p:par>
                          <p:cTn id="40" fill="hold">
                            <p:stCondLst>
                              <p:cond delay="1000"/>
                            </p:stCondLst>
                            <p:childTnLst>
                              <p:par>
                                <p:cTn id="41" presetID="22" presetClass="entr" presetSubtype="1" fill="hold" grpId="9" nodeType="afterEffect">
                                  <p:stCondLst>
                                    <p:cond delay="500"/>
                                  </p:stCondLst>
                                  <p:iterate>
                                    <p:tmAbs val="0"/>
                                  </p:iterate>
                                  <p:childTnLst>
                                    <p:set>
                                      <p:cBhvr>
                                        <p:cTn id="42" fill="hold"/>
                                        <p:tgtEl>
                                          <p:spTgt spid="23"/>
                                        </p:tgtEl>
                                        <p:attrNameLst>
                                          <p:attrName>style.visibility</p:attrName>
                                        </p:attrNameLst>
                                      </p:cBhvr>
                                      <p:to>
                                        <p:strVal val="visible"/>
                                      </p:to>
                                    </p:set>
                                    <p:animEffect transition="in" filter="wipe(up)">
                                      <p:cBhvr>
                                        <p:cTn id="4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3" animBg="1" advAuto="0"/>
      <p:bldP spid="17" grpId="2" animBg="1" advAuto="0"/>
      <p:bldP spid="18" grpId="4" animBg="1" advAuto="0"/>
      <p:bldP spid="19" grpId="5" animBg="1" advAuto="0"/>
      <p:bldP spid="20" grpId="6" animBg="1" advAuto="0"/>
      <p:bldP spid="21" grpId="7" animBg="1" advAuto="0"/>
      <p:bldP spid="22" grpId="8" animBg="1" advAuto="0"/>
      <p:bldP spid="23" grpId="9" animBg="1" advAuto="0"/>
      <p:bldP spid="24"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nvSpPr>
        <p:spPr>
          <a:xfrm>
            <a:off x="-38100" y="-482600"/>
            <a:ext cx="13049956" cy="17526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30" name="Shape 30"/>
          <p:cNvSpPr/>
          <p:nvPr/>
        </p:nvSpPr>
        <p:spPr>
          <a:xfrm>
            <a:off x="-12700" y="8420100"/>
            <a:ext cx="13049956" cy="13589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32" name="Shape 32"/>
          <p:cNvSpPr/>
          <p:nvPr/>
        </p:nvSpPr>
        <p:spPr>
          <a:xfrm>
            <a:off x="228600" y="2044700"/>
            <a:ext cx="10909300" cy="1079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400" b="1">
                <a:latin typeface="Arial"/>
                <a:ea typeface="Arial"/>
                <a:cs typeface="Arial"/>
                <a:sym typeface="Arial"/>
              </a:rPr>
              <a:t>Radical Republicans</a:t>
            </a:r>
            <a:r>
              <a:rPr sz="3400">
                <a:latin typeface="Arial"/>
                <a:ea typeface="Arial"/>
                <a:cs typeface="Arial"/>
                <a:sym typeface="Arial"/>
              </a:rPr>
              <a:t> - favored </a:t>
            </a:r>
            <a:r>
              <a:rPr sz="3400" b="1">
                <a:latin typeface="Arial"/>
                <a:ea typeface="Arial"/>
                <a:cs typeface="Arial"/>
                <a:sym typeface="Arial"/>
              </a:rPr>
              <a:t>civil rights </a:t>
            </a:r>
            <a:r>
              <a:rPr sz="3400">
                <a:latin typeface="Arial"/>
                <a:ea typeface="Arial"/>
                <a:cs typeface="Arial"/>
                <a:sym typeface="Arial"/>
              </a:rPr>
              <a:t>for blacks. </a:t>
            </a:r>
          </a:p>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400" b="1">
                <a:latin typeface="Arial"/>
                <a:ea typeface="Arial"/>
                <a:cs typeface="Arial"/>
                <a:sym typeface="Arial"/>
              </a:rPr>
              <a:t>Pres. Johnson</a:t>
            </a:r>
            <a:r>
              <a:rPr sz="3400">
                <a:latin typeface="Arial"/>
                <a:ea typeface="Arial"/>
                <a:cs typeface="Arial"/>
                <a:sym typeface="Arial"/>
              </a:rPr>
              <a:t> -  opposed.</a:t>
            </a:r>
          </a:p>
        </p:txBody>
      </p:sp>
      <p:pic>
        <p:nvPicPr>
          <p:cNvPr id="33" name="Military south map.jpg"/>
          <p:cNvPicPr/>
          <p:nvPr/>
        </p:nvPicPr>
        <p:blipFill>
          <a:blip r:embed="rId3">
            <a:extLst/>
          </a:blip>
          <a:srcRect l="1366" t="11068" r="1437" b="4854"/>
          <a:stretch>
            <a:fillRect/>
          </a:stretch>
        </p:blipFill>
        <p:spPr>
          <a:xfrm>
            <a:off x="6265529" y="2895600"/>
            <a:ext cx="6642101" cy="5080000"/>
          </a:xfrm>
          <a:prstGeom prst="rect">
            <a:avLst/>
          </a:prstGeom>
          <a:ln w="114300">
            <a:solidFill/>
            <a:miter lim="400000"/>
          </a:ln>
          <a:effectLst>
            <a:outerShdw blurRad="114300" dist="127000" dir="2100000" rotWithShape="0">
              <a:srgbClr val="000000">
                <a:alpha val="84000"/>
              </a:srgbClr>
            </a:outerShdw>
          </a:effectLst>
        </p:spPr>
      </p:pic>
      <p:sp>
        <p:nvSpPr>
          <p:cNvPr id="34" name="Shape 34"/>
          <p:cNvSpPr/>
          <p:nvPr/>
        </p:nvSpPr>
        <p:spPr>
          <a:xfrm>
            <a:off x="266700" y="3175000"/>
            <a:ext cx="6616700" cy="506872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400" b="1">
                <a:latin typeface="Arial"/>
                <a:ea typeface="Arial"/>
                <a:cs typeface="Arial"/>
                <a:sym typeface="Arial"/>
              </a:rPr>
              <a:t>Reconstruction Act of 1867</a:t>
            </a:r>
            <a:endParaRPr sz="3400">
              <a:latin typeface="Arial"/>
              <a:ea typeface="Arial"/>
              <a:cs typeface="Arial"/>
              <a:sym typeface="Arial"/>
            </a:endParaRPr>
          </a:p>
          <a:p>
            <a:pPr marL="534636" lvl="0" indent="-520189" algn="l">
              <a:lnSpc>
                <a:spcPct val="100000"/>
              </a:lnSpc>
              <a:tabLst>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400">
                <a:latin typeface="Arial"/>
                <a:ea typeface="Arial"/>
                <a:cs typeface="Arial"/>
                <a:sym typeface="Arial"/>
              </a:rPr>
              <a:t>1. S. States under military rule</a:t>
            </a:r>
          </a:p>
          <a:p>
            <a:pPr marL="534636" lvl="0" indent="-520189" algn="l">
              <a:lnSpc>
                <a:spcPct val="30000"/>
              </a:lnSpc>
              <a:tabLst>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3400">
              <a:latin typeface="Arial"/>
              <a:ea typeface="Arial"/>
              <a:cs typeface="Arial"/>
              <a:sym typeface="Arial"/>
            </a:endParaRPr>
          </a:p>
          <a:p>
            <a:pPr marL="534636" lvl="0" indent="-520189" algn="l">
              <a:lnSpc>
                <a:spcPct val="100000"/>
              </a:lnSpc>
              <a:tabLst>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400">
                <a:latin typeface="Arial"/>
                <a:ea typeface="Arial"/>
                <a:cs typeface="Arial"/>
                <a:sym typeface="Arial"/>
              </a:rPr>
              <a:t>2. States required to give the </a:t>
            </a:r>
          </a:p>
          <a:p>
            <a:pPr marL="534636" lvl="0" indent="-520189" algn="l">
              <a:lnSpc>
                <a:spcPct val="100000"/>
              </a:lnSpc>
              <a:tabLst>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400">
                <a:latin typeface="Arial"/>
                <a:ea typeface="Arial"/>
                <a:cs typeface="Arial"/>
                <a:sym typeface="Arial"/>
              </a:rPr>
              <a:t>    vote to all qualified males </a:t>
            </a:r>
          </a:p>
          <a:p>
            <a:pPr marL="534636" lvl="0" indent="-520189" algn="l">
              <a:lnSpc>
                <a:spcPct val="100000"/>
              </a:lnSpc>
              <a:tabLst>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400">
                <a:latin typeface="Arial"/>
                <a:ea typeface="Arial"/>
                <a:cs typeface="Arial"/>
                <a:sym typeface="Arial"/>
              </a:rPr>
              <a:t>    (including blacks)</a:t>
            </a:r>
          </a:p>
          <a:p>
            <a:pPr marL="534636" lvl="0" indent="-520189" algn="l">
              <a:lnSpc>
                <a:spcPct val="40000"/>
              </a:lnSpc>
              <a:tabLst>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3400">
              <a:latin typeface="Arial"/>
              <a:ea typeface="Arial"/>
              <a:cs typeface="Arial"/>
              <a:sym typeface="Arial"/>
            </a:endParaRPr>
          </a:p>
          <a:p>
            <a:pPr marL="534636" lvl="0" indent="-520189" algn="l">
              <a:lnSpc>
                <a:spcPct val="100000"/>
              </a:lnSpc>
              <a:tabLst>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400">
                <a:latin typeface="Arial"/>
                <a:ea typeface="Arial"/>
                <a:cs typeface="Arial"/>
                <a:sym typeface="Arial"/>
              </a:rPr>
              <a:t>3. </a:t>
            </a:r>
            <a:r>
              <a:rPr sz="3400" spc="-170">
                <a:latin typeface="Arial"/>
                <a:ea typeface="Arial"/>
                <a:cs typeface="Arial"/>
                <a:sym typeface="Arial"/>
              </a:rPr>
              <a:t>Supporters of the Confederacy</a:t>
            </a:r>
            <a:r>
              <a:rPr sz="3400">
                <a:latin typeface="Arial"/>
                <a:ea typeface="Arial"/>
                <a:cs typeface="Arial"/>
                <a:sym typeface="Arial"/>
              </a:rPr>
              <a:t> couldn’t vote</a:t>
            </a:r>
          </a:p>
          <a:p>
            <a:pPr marL="534636" lvl="0" indent="-520189" algn="l">
              <a:lnSpc>
                <a:spcPct val="30000"/>
              </a:lnSpc>
              <a:tabLst>
                <a:tab pos="1016000" algn="l"/>
                <a:tab pos="1511300" algn="l"/>
                <a:tab pos="2019300" algn="l"/>
                <a:tab pos="2527300" algn="l"/>
                <a:tab pos="3035300" algn="l"/>
                <a:tab pos="3543300" algn="l"/>
                <a:tab pos="4051300" algn="l"/>
                <a:tab pos="4546600" algn="l"/>
                <a:tab pos="5054600" algn="l"/>
                <a:tab pos="5562600" algn="l"/>
                <a:tab pos="6070600" algn="l"/>
              </a:tabLst>
              <a:defRPr sz="1800"/>
            </a:pPr>
            <a:endParaRPr sz="3400">
              <a:latin typeface="Arial"/>
              <a:ea typeface="Arial"/>
              <a:cs typeface="Arial"/>
              <a:sym typeface="Arial"/>
            </a:endParaRPr>
          </a:p>
          <a:p>
            <a:pPr marL="534636" lvl="0" indent="-520189" algn="l">
              <a:lnSpc>
                <a:spcPct val="100000"/>
              </a:lnSpc>
              <a:tabLst>
                <a:tab pos="1016000" algn="l"/>
                <a:tab pos="1511300" algn="l"/>
                <a:tab pos="2019300" algn="l"/>
                <a:tab pos="2527300" algn="l"/>
                <a:tab pos="3035300" algn="l"/>
                <a:tab pos="3543300" algn="l"/>
                <a:tab pos="4051300" algn="l"/>
                <a:tab pos="4546600" algn="l"/>
                <a:tab pos="5054600" algn="l"/>
                <a:tab pos="5562600" algn="l"/>
                <a:tab pos="6070600" algn="l"/>
              </a:tabLst>
              <a:defRPr sz="1800"/>
            </a:pPr>
            <a:r>
              <a:rPr sz="3400">
                <a:latin typeface="Arial"/>
                <a:ea typeface="Arial"/>
                <a:cs typeface="Arial"/>
                <a:sym typeface="Arial"/>
              </a:rPr>
              <a:t>4. States must ratify 14th Amendment</a:t>
            </a:r>
          </a:p>
        </p:txBody>
      </p:sp>
      <p:pic>
        <p:nvPicPr>
          <p:cNvPr id="35" name="Screen Shot 2014-12-16 at 12.28.04 PM.png"/>
          <p:cNvPicPr/>
          <p:nvPr/>
        </p:nvPicPr>
        <p:blipFill>
          <a:blip r:embed="rId4">
            <a:extLst/>
          </a:blip>
          <a:stretch>
            <a:fillRect/>
          </a:stretch>
        </p:blipFill>
        <p:spPr>
          <a:xfrm>
            <a:off x="251105" y="184587"/>
            <a:ext cx="11347823" cy="935208"/>
          </a:xfrm>
          <a:prstGeom prst="rect">
            <a:avLst/>
          </a:prstGeom>
          <a:ln w="12700">
            <a:miter lim="400000"/>
          </a:ln>
        </p:spPr>
      </p:pic>
      <p:pic>
        <p:nvPicPr>
          <p:cNvPr id="36" name="Screen Shot 2014-12-16 at 12.28.17 PM.png"/>
          <p:cNvPicPr/>
          <p:nvPr/>
        </p:nvPicPr>
        <p:blipFill>
          <a:blip r:embed="rId5">
            <a:extLst/>
          </a:blip>
          <a:stretch>
            <a:fillRect/>
          </a:stretch>
        </p:blipFill>
        <p:spPr>
          <a:xfrm>
            <a:off x="153259" y="1170594"/>
            <a:ext cx="6459382" cy="826648"/>
          </a:xfrm>
          <a:prstGeom prst="rect">
            <a:avLst/>
          </a:prstGeom>
          <a:ln w="12700">
            <a:miter lim="400000"/>
          </a:ln>
          <a:effectLst>
            <a:outerShdw blurRad="266700" dist="127000" dir="2700000" rotWithShape="0">
              <a:srgbClr val="000000">
                <a:alpha val="90000"/>
              </a:srgbClr>
            </a:outerShdw>
          </a:effectLst>
        </p:spPr>
      </p:pic>
      <p:pic>
        <p:nvPicPr>
          <p:cNvPr id="11" name="Screen Shot 2014-12-16 at 2.17.38 PM.png"/>
          <p:cNvPicPr/>
          <p:nvPr/>
        </p:nvPicPr>
        <p:blipFill>
          <a:blip r:embed="rId6">
            <a:extLst/>
          </a:blip>
          <a:stretch>
            <a:fillRect/>
          </a:stretch>
        </p:blipFill>
        <p:spPr>
          <a:xfrm>
            <a:off x="787400" y="8610600"/>
            <a:ext cx="11521750" cy="1068714"/>
          </a:xfrm>
          <a:prstGeom prst="rect">
            <a:avLst/>
          </a:prstGeom>
          <a:ln w="12700">
            <a:miter lim="400000"/>
          </a:ln>
        </p:spPr>
      </p:pic>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36"/>
                                        </p:tgtEl>
                                        <p:attrNameLst>
                                          <p:attrName>style.visibility</p:attrName>
                                        </p:attrNameLst>
                                      </p:cBhvr>
                                      <p:to>
                                        <p:strVal val="visible"/>
                                      </p:to>
                                    </p:set>
                                    <p:animEffect transition="in" filter="wipe(left)">
                                      <p:cBhvr>
                                        <p:cTn id="7" dur="1000"/>
                                        <p:tgtEl>
                                          <p:spTgt spid="36"/>
                                        </p:tgtEl>
                                      </p:cBhvr>
                                    </p:animEffect>
                                  </p:childTnLst>
                                </p:cTn>
                              </p:par>
                            </p:childTnLst>
                          </p:cTn>
                        </p:par>
                        <p:par>
                          <p:cTn id="8" fill="hold">
                            <p:stCondLst>
                              <p:cond delay="1000"/>
                            </p:stCondLst>
                            <p:childTnLst>
                              <p:par>
                                <p:cTn id="9" presetID="9" presetClass="entr" presetSubtype="0" fill="hold" grpId="2" nodeType="afterEffect">
                                  <p:stCondLst>
                                    <p:cond delay="500"/>
                                  </p:stCondLst>
                                  <p:iterate type="wd">
                                    <p:tmAbs val="0"/>
                                  </p:iterate>
                                  <p:childTnLst>
                                    <p:set>
                                      <p:cBhvr>
                                        <p:cTn id="10" fill="hold"/>
                                        <p:tgtEl>
                                          <p:spTgt spid="32"/>
                                        </p:tgtEl>
                                        <p:attrNameLst>
                                          <p:attrName>style.visibility</p:attrName>
                                        </p:attrNameLst>
                                      </p:cBhvr>
                                      <p:to>
                                        <p:strVal val="visible"/>
                                      </p:to>
                                    </p:set>
                                    <p:animEffect transition="in" filter="dissolve">
                                      <p:cBhvr>
                                        <p:cTn id="11" dur="1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3" nodeType="clickEffect">
                                  <p:stCondLst>
                                    <p:cond delay="0"/>
                                  </p:stCondLst>
                                  <p:iterate type="wd">
                                    <p:tmAbs val="0"/>
                                  </p:iterate>
                                  <p:childTnLst>
                                    <p:set>
                                      <p:cBhvr>
                                        <p:cTn id="15" fill="hold"/>
                                        <p:tgtEl>
                                          <p:spTgt spid="34"/>
                                        </p:tgtEl>
                                        <p:attrNameLst>
                                          <p:attrName>style.visibility</p:attrName>
                                        </p:attrNameLst>
                                      </p:cBhvr>
                                      <p:to>
                                        <p:strVal val="visible"/>
                                      </p:to>
                                    </p:set>
                                    <p:animEffect transition="in" filter="dissolve">
                                      <p:cBhvr>
                                        <p:cTn id="16" dur="1500"/>
                                        <p:tgtEl>
                                          <p:spTgt spid="34"/>
                                        </p:tgtEl>
                                      </p:cBhvr>
                                    </p:animEffect>
                                  </p:childTnLst>
                                </p:cTn>
                              </p:par>
                            </p:childTnLst>
                          </p:cTn>
                        </p:par>
                        <p:par>
                          <p:cTn id="17" fill="hold">
                            <p:stCondLst>
                              <p:cond delay="1500"/>
                            </p:stCondLst>
                            <p:childTnLst>
                              <p:par>
                                <p:cTn id="18" presetID="2" presetClass="entr" presetSubtype="1" fill="hold" grpId="4" nodeType="afterEffect">
                                  <p:stCondLst>
                                    <p:cond delay="0"/>
                                  </p:stCondLst>
                                  <p:iterate>
                                    <p:tmAbs val="0"/>
                                  </p:iterate>
                                  <p:childTnLst>
                                    <p:set>
                                      <p:cBhvr>
                                        <p:cTn id="19" fill="hold"/>
                                        <p:tgtEl>
                                          <p:spTgt spid="33"/>
                                        </p:tgtEl>
                                        <p:attrNameLst>
                                          <p:attrName>style.visibility</p:attrName>
                                        </p:attrNameLst>
                                      </p:cBhvr>
                                      <p:to>
                                        <p:strVal val="visible"/>
                                      </p:to>
                                    </p:se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2" animBg="1" advAuto="0"/>
      <p:bldP spid="33" grpId="4" animBg="1" advAuto="0"/>
      <p:bldP spid="34" grpId="3" animBg="1" advAuto="0"/>
      <p:bldP spid="36"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p:nvPr/>
        </p:nvSpPr>
        <p:spPr>
          <a:xfrm>
            <a:off x="-38100" y="-482600"/>
            <a:ext cx="13049956" cy="17526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42" name="Shape 42"/>
          <p:cNvSpPr/>
          <p:nvPr/>
        </p:nvSpPr>
        <p:spPr>
          <a:xfrm>
            <a:off x="-12700" y="8420100"/>
            <a:ext cx="13049956" cy="13589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43" name="Shape 43"/>
          <p:cNvSpPr/>
          <p:nvPr/>
        </p:nvSpPr>
        <p:spPr>
          <a:xfrm>
            <a:off x="342900" y="2273300"/>
            <a:ext cx="12446000" cy="157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l">
              <a:lnSpc>
                <a:spcPct val="100000"/>
              </a:lnSpc>
              <a:tabLst/>
              <a:defRPr sz="1800"/>
            </a:pPr>
            <a:r>
              <a:rPr sz="3400" dirty="0">
                <a:latin typeface="Arial"/>
                <a:ea typeface="Arial"/>
                <a:cs typeface="Arial"/>
                <a:sym typeface="Arial"/>
              </a:rPr>
              <a:t>1868 - Johnson </a:t>
            </a:r>
            <a:r>
              <a:rPr sz="3400" b="1" dirty="0">
                <a:latin typeface="Arial"/>
                <a:ea typeface="Arial"/>
                <a:cs typeface="Arial"/>
                <a:sym typeface="Arial"/>
              </a:rPr>
              <a:t>impeached</a:t>
            </a:r>
            <a:endParaRPr sz="3400" dirty="0">
              <a:latin typeface="Arial"/>
              <a:ea typeface="Arial"/>
              <a:cs typeface="Arial"/>
              <a:sym typeface="Arial"/>
            </a:endParaRPr>
          </a:p>
          <a:p>
            <a:pPr lvl="0" algn="l">
              <a:lnSpc>
                <a:spcPct val="100000"/>
              </a:lnSpc>
              <a:tabLst/>
              <a:defRPr sz="1800"/>
            </a:pPr>
            <a:r>
              <a:rPr sz="3400" dirty="0">
                <a:latin typeface="Arial"/>
                <a:ea typeface="Arial"/>
                <a:cs typeface="Arial"/>
                <a:sym typeface="Arial"/>
              </a:rPr>
              <a:t>Senate tried Pres. Johnson but he escaped by one vote.</a:t>
            </a:r>
          </a:p>
        </p:txBody>
      </p:sp>
      <p:pic>
        <p:nvPicPr>
          <p:cNvPr id="44" name="clinton-1.jpg"/>
          <p:cNvPicPr/>
          <p:nvPr/>
        </p:nvPicPr>
        <p:blipFill>
          <a:blip r:embed="rId3">
            <a:extLst/>
          </a:blip>
          <a:srcRect r="853"/>
          <a:stretch>
            <a:fillRect/>
          </a:stretch>
        </p:blipFill>
        <p:spPr>
          <a:xfrm>
            <a:off x="5003800" y="3644900"/>
            <a:ext cx="3311596" cy="4051300"/>
          </a:xfrm>
          <a:prstGeom prst="rect">
            <a:avLst/>
          </a:prstGeom>
          <a:ln w="12700">
            <a:miter lim="400000"/>
          </a:ln>
          <a:effectLst>
            <a:outerShdw blurRad="114300" dist="152400" dir="2100000" rotWithShape="0">
              <a:srgbClr val="000000"/>
            </a:outerShdw>
          </a:effectLst>
        </p:spPr>
      </p:pic>
      <p:pic>
        <p:nvPicPr>
          <p:cNvPr id="45" name="nixon.jpg"/>
          <p:cNvPicPr/>
          <p:nvPr/>
        </p:nvPicPr>
        <p:blipFill>
          <a:blip r:embed="rId4">
            <a:extLst/>
          </a:blip>
          <a:srcRect b="2625"/>
          <a:stretch>
            <a:fillRect/>
          </a:stretch>
        </p:blipFill>
        <p:spPr>
          <a:xfrm>
            <a:off x="8723353" y="3581400"/>
            <a:ext cx="3543024" cy="4118064"/>
          </a:xfrm>
          <a:prstGeom prst="rect">
            <a:avLst/>
          </a:prstGeom>
          <a:ln w="12700">
            <a:miter lim="400000"/>
          </a:ln>
          <a:effectLst>
            <a:outerShdw blurRad="114300" dist="152400" dir="2100000" rotWithShape="0">
              <a:srgbClr val="000000"/>
            </a:outerShdw>
          </a:effectLst>
        </p:spPr>
      </p:pic>
      <p:pic>
        <p:nvPicPr>
          <p:cNvPr id="46" name="Andrew_johnson2.jpg"/>
          <p:cNvPicPr/>
          <p:nvPr/>
        </p:nvPicPr>
        <p:blipFill>
          <a:blip r:embed="rId5">
            <a:extLst/>
          </a:blip>
          <a:srcRect l="1590" t="2512" r="1053" b="13581"/>
          <a:stretch>
            <a:fillRect/>
          </a:stretch>
        </p:blipFill>
        <p:spPr>
          <a:xfrm>
            <a:off x="457200" y="3639783"/>
            <a:ext cx="3886200" cy="4085030"/>
          </a:xfrm>
          <a:prstGeom prst="rect">
            <a:avLst/>
          </a:prstGeom>
          <a:ln w="12700">
            <a:miter lim="400000"/>
          </a:ln>
          <a:effectLst>
            <a:outerShdw blurRad="63500" dist="152400" dir="2700000" rotWithShape="0">
              <a:srgbClr val="000000">
                <a:alpha val="88000"/>
              </a:srgbClr>
            </a:outerShdw>
          </a:effectLst>
        </p:spPr>
      </p:pic>
      <p:sp>
        <p:nvSpPr>
          <p:cNvPr id="47" name="Shape 47"/>
          <p:cNvSpPr/>
          <p:nvPr/>
        </p:nvSpPr>
        <p:spPr>
          <a:xfrm rot="20208085">
            <a:off x="67345" y="6011969"/>
            <a:ext cx="4663282" cy="10795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nSpc>
                <a:spcPts val="76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400">
                <a:solidFill>
                  <a:srgbClr val="FF2909"/>
                </a:solidFill>
                <a:effectLst>
                  <a:outerShdw blurRad="63500" dir="2700000" rotWithShape="0">
                    <a:srgbClr val="000000"/>
                  </a:outerShdw>
                </a:effectLst>
                <a:latin typeface="Stencil"/>
                <a:ea typeface="Stencil"/>
                <a:cs typeface="Stencil"/>
                <a:sym typeface="Stencil"/>
              </a:defRPr>
            </a:lvl1pPr>
          </a:lstStyle>
          <a:p>
            <a:pPr lvl="0">
              <a:defRPr sz="1800">
                <a:solidFill>
                  <a:srgbClr val="000000"/>
                </a:solidFill>
                <a:effectLst/>
              </a:defRPr>
            </a:pPr>
            <a:r>
              <a:rPr sz="6400">
                <a:solidFill>
                  <a:srgbClr val="FF2909"/>
                </a:solidFill>
                <a:effectLst>
                  <a:outerShdw blurRad="63500" dir="2700000" rotWithShape="0">
                    <a:srgbClr val="000000"/>
                  </a:outerShdw>
                </a:effectLst>
              </a:rPr>
              <a:t>IMPEACHED</a:t>
            </a:r>
          </a:p>
        </p:txBody>
      </p:sp>
      <p:sp>
        <p:nvSpPr>
          <p:cNvPr id="48" name="Shape 48"/>
          <p:cNvSpPr/>
          <p:nvPr/>
        </p:nvSpPr>
        <p:spPr>
          <a:xfrm rot="20208085">
            <a:off x="4438403" y="6228716"/>
            <a:ext cx="4663282" cy="107950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lnSpc>
                <a:spcPts val="76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400">
                <a:solidFill>
                  <a:srgbClr val="FF2909"/>
                </a:solidFill>
                <a:effectLst>
                  <a:outerShdw blurRad="63500" dir="2700000" rotWithShape="0">
                    <a:srgbClr val="000000"/>
                  </a:outerShdw>
                </a:effectLst>
                <a:latin typeface="Stencil"/>
                <a:ea typeface="Stencil"/>
                <a:cs typeface="Stencil"/>
                <a:sym typeface="Stencil"/>
              </a:defRPr>
            </a:lvl1pPr>
          </a:lstStyle>
          <a:p>
            <a:pPr lvl="0">
              <a:defRPr sz="1800">
                <a:solidFill>
                  <a:srgbClr val="000000"/>
                </a:solidFill>
                <a:effectLst/>
              </a:defRPr>
            </a:pPr>
            <a:r>
              <a:rPr sz="6400">
                <a:solidFill>
                  <a:srgbClr val="FF2909"/>
                </a:solidFill>
                <a:effectLst>
                  <a:outerShdw blurRad="63500" dir="2700000" rotWithShape="0">
                    <a:srgbClr val="000000"/>
                  </a:outerShdw>
                </a:effectLst>
              </a:rPr>
              <a:t>IMPEACHED</a:t>
            </a:r>
          </a:p>
        </p:txBody>
      </p:sp>
      <p:sp>
        <p:nvSpPr>
          <p:cNvPr id="49" name="Shape 49"/>
          <p:cNvSpPr/>
          <p:nvPr/>
        </p:nvSpPr>
        <p:spPr>
          <a:xfrm rot="20208085">
            <a:off x="8437584" y="6396982"/>
            <a:ext cx="4229101" cy="10795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ts val="76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6400">
                <a:solidFill>
                  <a:srgbClr val="FF2909"/>
                </a:solidFill>
                <a:effectLst>
                  <a:outerShdw blurRad="63500" dir="2700000" rotWithShape="0">
                    <a:srgbClr val="000000"/>
                  </a:outerShdw>
                </a:effectLst>
                <a:latin typeface="Stencil"/>
                <a:ea typeface="Stencil"/>
                <a:cs typeface="Stencil"/>
                <a:sym typeface="Stencil"/>
              </a:defRPr>
            </a:lvl1pPr>
          </a:lstStyle>
          <a:p>
            <a:pPr lvl="0">
              <a:defRPr sz="1800">
                <a:solidFill>
                  <a:srgbClr val="000000"/>
                </a:solidFill>
                <a:effectLst/>
              </a:defRPr>
            </a:pPr>
            <a:r>
              <a:rPr sz="6400">
                <a:solidFill>
                  <a:srgbClr val="FF2909"/>
                </a:solidFill>
                <a:effectLst>
                  <a:outerShdw blurRad="63500" dir="2700000" rotWithShape="0">
                    <a:srgbClr val="000000"/>
                  </a:outerShdw>
                </a:effectLst>
              </a:rPr>
              <a:t>Resigned</a:t>
            </a:r>
          </a:p>
        </p:txBody>
      </p:sp>
      <p:pic>
        <p:nvPicPr>
          <p:cNvPr id="50" name="Screen Shot 2014-12-16 at 12.28.04 PM.png"/>
          <p:cNvPicPr/>
          <p:nvPr/>
        </p:nvPicPr>
        <p:blipFill>
          <a:blip r:embed="rId6">
            <a:extLst/>
          </a:blip>
          <a:stretch>
            <a:fillRect/>
          </a:stretch>
        </p:blipFill>
        <p:spPr>
          <a:xfrm>
            <a:off x="232668" y="220825"/>
            <a:ext cx="11347822" cy="935208"/>
          </a:xfrm>
          <a:prstGeom prst="rect">
            <a:avLst/>
          </a:prstGeom>
          <a:ln w="12700">
            <a:miter lim="400000"/>
          </a:ln>
        </p:spPr>
      </p:pic>
      <p:pic>
        <p:nvPicPr>
          <p:cNvPr id="51" name="Screen Shot 2014-12-16 at 12.28.17 PM.png"/>
          <p:cNvPicPr/>
          <p:nvPr/>
        </p:nvPicPr>
        <p:blipFill>
          <a:blip r:embed="rId7">
            <a:extLst/>
          </a:blip>
          <a:stretch>
            <a:fillRect/>
          </a:stretch>
        </p:blipFill>
        <p:spPr>
          <a:xfrm>
            <a:off x="153259" y="1170594"/>
            <a:ext cx="6459382" cy="826648"/>
          </a:xfrm>
          <a:prstGeom prst="rect">
            <a:avLst/>
          </a:prstGeom>
          <a:ln w="12700">
            <a:miter lim="400000"/>
          </a:ln>
          <a:effectLst>
            <a:outerShdw blurRad="266700" dist="127000" dir="2700000" rotWithShape="0">
              <a:srgbClr val="000000">
                <a:alpha val="90000"/>
              </a:srgbClr>
            </a:outerShdw>
          </a:effectLst>
        </p:spPr>
      </p:pic>
      <p:pic>
        <p:nvPicPr>
          <p:cNvPr id="14" name="Screen Shot 2014-12-16 at 2.17.38 PM.png"/>
          <p:cNvPicPr/>
          <p:nvPr/>
        </p:nvPicPr>
        <p:blipFill>
          <a:blip r:embed="rId8">
            <a:extLst/>
          </a:blip>
          <a:stretch>
            <a:fillRect/>
          </a:stretch>
        </p:blipFill>
        <p:spPr>
          <a:xfrm>
            <a:off x="787400" y="8610600"/>
            <a:ext cx="11521750" cy="1068714"/>
          </a:xfrm>
          <a:prstGeom prst="rect">
            <a:avLst/>
          </a:prstGeom>
          <a:ln w="12700">
            <a:miter lim="400000"/>
          </a:ln>
        </p:spPr>
      </p:pic>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0-#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1" nodeType="afterEffect">
                                  <p:stCondLst>
                                    <p:cond delay="0"/>
                                  </p:stCondLst>
                                  <p:iterate type="wd">
                                    <p:tmAbs val="0"/>
                                  </p:iterate>
                                  <p:childTnLst>
                                    <p:set>
                                      <p:cBhvr>
                                        <p:cTn id="11" fill="hold"/>
                                        <p:tgtEl>
                                          <p:spTgt spid="43"/>
                                        </p:tgtEl>
                                        <p:attrNameLst>
                                          <p:attrName>style.visibility</p:attrName>
                                        </p:attrNameLst>
                                      </p:cBhvr>
                                      <p:to>
                                        <p:strVal val="visible"/>
                                      </p:to>
                                    </p:set>
                                    <p:animEffect transition="in" filter="dissolve">
                                      <p:cBhvr>
                                        <p:cTn id="12" dur="1250"/>
                                        <p:tgtEl>
                                          <p:spTgt spid="43"/>
                                        </p:tgtEl>
                                      </p:cBhvr>
                                    </p:animEffect>
                                  </p:childTnLst>
                                </p:cTn>
                              </p:par>
                            </p:childTnLst>
                          </p:cTn>
                        </p:par>
                        <p:par>
                          <p:cTn id="13" fill="hold">
                            <p:stCondLst>
                              <p:cond delay="1750"/>
                            </p:stCondLst>
                            <p:childTnLst>
                              <p:par>
                                <p:cTn id="14" presetID="23" presetClass="entr" presetSubtype="16" fill="hold" grpId="2" nodeType="afterEffect">
                                  <p:stCondLst>
                                    <p:cond delay="500"/>
                                  </p:stCondLst>
                                  <p:iterate>
                                    <p:tmAbs val="0"/>
                                  </p:iterate>
                                  <p:childTnLst>
                                    <p:set>
                                      <p:cBhvr>
                                        <p:cTn id="15" fill="hold"/>
                                        <p:tgtEl>
                                          <p:spTgt spid="46"/>
                                        </p:tgtEl>
                                        <p:attrNameLst>
                                          <p:attrName>style.visibility</p:attrName>
                                        </p:attrNameLst>
                                      </p:cBhvr>
                                      <p:to>
                                        <p:strVal val="visible"/>
                                      </p:to>
                                    </p:set>
                                    <p:anim calcmode="lin" valueType="num">
                                      <p:cBhvr>
                                        <p:cTn id="16" dur="750" fill="hold"/>
                                        <p:tgtEl>
                                          <p:spTgt spid="46"/>
                                        </p:tgtEl>
                                        <p:attrNameLst>
                                          <p:attrName>ppt_w</p:attrName>
                                        </p:attrNameLst>
                                      </p:cBhvr>
                                      <p:tavLst>
                                        <p:tav tm="0">
                                          <p:val>
                                            <p:fltVal val="0"/>
                                          </p:val>
                                        </p:tav>
                                        <p:tav tm="100000">
                                          <p:val>
                                            <p:strVal val="#ppt_w"/>
                                          </p:val>
                                        </p:tav>
                                      </p:tavLst>
                                    </p:anim>
                                    <p:anim calcmode="lin" valueType="num">
                                      <p:cBhvr>
                                        <p:cTn id="17" dur="75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3000"/>
                            </p:stCondLst>
                            <p:childTnLst>
                              <p:par>
                                <p:cTn id="19" presetID="9" presetClass="entr" presetSubtype="0" fill="hold" grpId="3" nodeType="afterEffect">
                                  <p:stCondLst>
                                    <p:cond delay="0"/>
                                  </p:stCondLst>
                                  <p:iterate type="wd">
                                    <p:tmAbs val="0"/>
                                  </p:iterate>
                                  <p:childTnLst>
                                    <p:set>
                                      <p:cBhvr>
                                        <p:cTn id="20" fill="hold"/>
                                        <p:tgtEl>
                                          <p:spTgt spid="47"/>
                                        </p:tgtEl>
                                        <p:attrNameLst>
                                          <p:attrName>style.visibility</p:attrName>
                                        </p:attrNameLst>
                                      </p:cBhvr>
                                      <p:to>
                                        <p:strVal val="visible"/>
                                      </p:to>
                                    </p:set>
                                    <p:animEffect transition="in" filter="dissolve">
                                      <p:cBhvr>
                                        <p:cTn id="21" dur="10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4" nodeType="clickEffect">
                                  <p:stCondLst>
                                    <p:cond delay="0"/>
                                  </p:stCondLst>
                                  <p:iterate>
                                    <p:tmAbs val="0"/>
                                  </p:iterate>
                                  <p:childTnLst>
                                    <p:set>
                                      <p:cBhvr>
                                        <p:cTn id="25" fill="hold"/>
                                        <p:tgtEl>
                                          <p:spTgt spid="44"/>
                                        </p:tgtEl>
                                        <p:attrNameLst>
                                          <p:attrName>style.visibility</p:attrName>
                                        </p:attrNameLst>
                                      </p:cBhvr>
                                      <p:to>
                                        <p:strVal val="visible"/>
                                      </p:to>
                                    </p:set>
                                    <p:anim calcmode="lin" valueType="num">
                                      <p:cBhvr>
                                        <p:cTn id="26" dur="750" fill="hold"/>
                                        <p:tgtEl>
                                          <p:spTgt spid="44"/>
                                        </p:tgtEl>
                                        <p:attrNameLst>
                                          <p:attrName>ppt_w</p:attrName>
                                        </p:attrNameLst>
                                      </p:cBhvr>
                                      <p:tavLst>
                                        <p:tav tm="0">
                                          <p:val>
                                            <p:fltVal val="0"/>
                                          </p:val>
                                        </p:tav>
                                        <p:tav tm="100000">
                                          <p:val>
                                            <p:strVal val="#ppt_w"/>
                                          </p:val>
                                        </p:tav>
                                      </p:tavLst>
                                    </p:anim>
                                    <p:anim calcmode="lin" valueType="num">
                                      <p:cBhvr>
                                        <p:cTn id="27" dur="750" fill="hold"/>
                                        <p:tgtEl>
                                          <p:spTgt spid="44"/>
                                        </p:tgtEl>
                                        <p:attrNameLst>
                                          <p:attrName>ppt_h</p:attrName>
                                        </p:attrNameLst>
                                      </p:cBhvr>
                                      <p:tavLst>
                                        <p:tav tm="0">
                                          <p:val>
                                            <p:fltVal val="0"/>
                                          </p:val>
                                        </p:tav>
                                        <p:tav tm="100000">
                                          <p:val>
                                            <p:strVal val="#ppt_h"/>
                                          </p:val>
                                        </p:tav>
                                      </p:tavLst>
                                    </p:anim>
                                  </p:childTnLst>
                                </p:cTn>
                              </p:par>
                            </p:childTnLst>
                          </p:cTn>
                        </p:par>
                        <p:par>
                          <p:cTn id="28" fill="hold">
                            <p:stCondLst>
                              <p:cond delay="750"/>
                            </p:stCondLst>
                            <p:childTnLst>
                              <p:par>
                                <p:cTn id="29" presetID="9" presetClass="entr" presetSubtype="0" fill="hold" grpId="5" nodeType="afterEffect">
                                  <p:stCondLst>
                                    <p:cond delay="0"/>
                                  </p:stCondLst>
                                  <p:iterate type="wd">
                                    <p:tmAbs val="0"/>
                                  </p:iterate>
                                  <p:childTnLst>
                                    <p:set>
                                      <p:cBhvr>
                                        <p:cTn id="30" fill="hold"/>
                                        <p:tgtEl>
                                          <p:spTgt spid="48"/>
                                        </p:tgtEl>
                                        <p:attrNameLst>
                                          <p:attrName>style.visibility</p:attrName>
                                        </p:attrNameLst>
                                      </p:cBhvr>
                                      <p:to>
                                        <p:strVal val="visible"/>
                                      </p:to>
                                    </p:set>
                                    <p:animEffect transition="in" filter="dissolve">
                                      <p:cBhvr>
                                        <p:cTn id="31" dur="1000"/>
                                        <p:tgtEl>
                                          <p:spTgt spid="48"/>
                                        </p:tgtEl>
                                      </p:cBhvr>
                                    </p:animEffect>
                                  </p:childTnLst>
                                </p:cTn>
                              </p:par>
                            </p:childTnLst>
                          </p:cTn>
                        </p:par>
                        <p:par>
                          <p:cTn id="32" fill="hold">
                            <p:stCondLst>
                              <p:cond delay="1750"/>
                            </p:stCondLst>
                            <p:childTnLst>
                              <p:par>
                                <p:cTn id="33" presetID="23" presetClass="entr" presetSubtype="16" fill="hold" grpId="6" nodeType="afterEffect">
                                  <p:stCondLst>
                                    <p:cond delay="500"/>
                                  </p:stCondLst>
                                  <p:iterate>
                                    <p:tmAbs val="0"/>
                                  </p:iterate>
                                  <p:childTnLst>
                                    <p:set>
                                      <p:cBhvr>
                                        <p:cTn id="34" fill="hold"/>
                                        <p:tgtEl>
                                          <p:spTgt spid="45"/>
                                        </p:tgtEl>
                                        <p:attrNameLst>
                                          <p:attrName>style.visibility</p:attrName>
                                        </p:attrNameLst>
                                      </p:cBhvr>
                                      <p:to>
                                        <p:strVal val="visible"/>
                                      </p:to>
                                    </p:set>
                                    <p:anim calcmode="lin" valueType="num">
                                      <p:cBhvr>
                                        <p:cTn id="35" dur="750" fill="hold"/>
                                        <p:tgtEl>
                                          <p:spTgt spid="45"/>
                                        </p:tgtEl>
                                        <p:attrNameLst>
                                          <p:attrName>ppt_w</p:attrName>
                                        </p:attrNameLst>
                                      </p:cBhvr>
                                      <p:tavLst>
                                        <p:tav tm="0">
                                          <p:val>
                                            <p:fltVal val="0"/>
                                          </p:val>
                                        </p:tav>
                                        <p:tav tm="100000">
                                          <p:val>
                                            <p:strVal val="#ppt_w"/>
                                          </p:val>
                                        </p:tav>
                                      </p:tavLst>
                                    </p:anim>
                                    <p:anim calcmode="lin" valueType="num">
                                      <p:cBhvr>
                                        <p:cTn id="36" dur="750" fill="hold"/>
                                        <p:tgtEl>
                                          <p:spTgt spid="45"/>
                                        </p:tgtEl>
                                        <p:attrNameLst>
                                          <p:attrName>ppt_h</p:attrName>
                                        </p:attrNameLst>
                                      </p:cBhvr>
                                      <p:tavLst>
                                        <p:tav tm="0">
                                          <p:val>
                                            <p:fltVal val="0"/>
                                          </p:val>
                                        </p:tav>
                                        <p:tav tm="100000">
                                          <p:val>
                                            <p:strVal val="#ppt_h"/>
                                          </p:val>
                                        </p:tav>
                                      </p:tavLst>
                                    </p:anim>
                                  </p:childTnLst>
                                </p:cTn>
                              </p:par>
                            </p:childTnLst>
                          </p:cTn>
                        </p:par>
                        <p:par>
                          <p:cTn id="37" fill="hold">
                            <p:stCondLst>
                              <p:cond delay="3000"/>
                            </p:stCondLst>
                            <p:childTnLst>
                              <p:par>
                                <p:cTn id="38" presetID="9" presetClass="entr" presetSubtype="0" fill="hold" grpId="7" nodeType="afterEffect">
                                  <p:stCondLst>
                                    <p:cond delay="0"/>
                                  </p:stCondLst>
                                  <p:iterate type="wd">
                                    <p:tmAbs val="0"/>
                                  </p:iterate>
                                  <p:childTnLst>
                                    <p:set>
                                      <p:cBhvr>
                                        <p:cTn id="39" fill="hold"/>
                                        <p:tgtEl>
                                          <p:spTgt spid="49"/>
                                        </p:tgtEl>
                                        <p:attrNameLst>
                                          <p:attrName>style.visibility</p:attrName>
                                        </p:attrNameLst>
                                      </p:cBhvr>
                                      <p:to>
                                        <p:strVal val="visible"/>
                                      </p:to>
                                    </p:set>
                                    <p:animEffect transition="in" filter="dissolve">
                                      <p:cBhvr>
                                        <p:cTn id="40"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1" animBg="1" advAuto="0"/>
      <p:bldP spid="44" grpId="4" animBg="1" advAuto="0"/>
      <p:bldP spid="45" grpId="6" animBg="1" advAuto="0"/>
      <p:bldP spid="46" grpId="2" animBg="1" advAuto="0"/>
      <p:bldP spid="47" grpId="3" animBg="1" advAuto="0"/>
      <p:bldP spid="48" grpId="5" animBg="1" advAuto="0"/>
      <p:bldP spid="49" grpId="7"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p:nvPr/>
        </p:nvSpPr>
        <p:spPr>
          <a:xfrm>
            <a:off x="-38100" y="-482600"/>
            <a:ext cx="13049956" cy="17526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57" name="Shape 57"/>
          <p:cNvSpPr/>
          <p:nvPr/>
        </p:nvSpPr>
        <p:spPr>
          <a:xfrm>
            <a:off x="-12700" y="8420100"/>
            <a:ext cx="13049956" cy="13589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58" name="Shape 58"/>
          <p:cNvSpPr/>
          <p:nvPr/>
        </p:nvSpPr>
        <p:spPr>
          <a:xfrm>
            <a:off x="342900" y="2273300"/>
            <a:ext cx="12446000" cy="1079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l">
              <a:lnSpc>
                <a:spcPct val="100000"/>
              </a:lnSpc>
              <a:tabLst/>
              <a:defRPr sz="1800"/>
            </a:pPr>
            <a:r>
              <a:rPr sz="3400">
                <a:latin typeface="Arial"/>
                <a:ea typeface="Arial"/>
                <a:cs typeface="Arial"/>
                <a:sym typeface="Arial"/>
              </a:rPr>
              <a:t>1868 - Johnson </a:t>
            </a:r>
            <a:r>
              <a:rPr sz="3400" b="1">
                <a:latin typeface="Arial"/>
                <a:ea typeface="Arial"/>
                <a:cs typeface="Arial"/>
                <a:sym typeface="Arial"/>
              </a:rPr>
              <a:t>impeached</a:t>
            </a:r>
            <a:endParaRPr sz="3400">
              <a:latin typeface="Arial"/>
              <a:ea typeface="Arial"/>
              <a:cs typeface="Arial"/>
              <a:sym typeface="Arial"/>
            </a:endParaRPr>
          </a:p>
          <a:p>
            <a:pPr lvl="0" algn="l">
              <a:lnSpc>
                <a:spcPct val="100000"/>
              </a:lnSpc>
              <a:tabLst/>
              <a:defRPr sz="1800"/>
            </a:pPr>
            <a:r>
              <a:rPr sz="3400">
                <a:latin typeface="Arial"/>
                <a:ea typeface="Arial"/>
                <a:cs typeface="Arial"/>
                <a:sym typeface="Arial"/>
              </a:rPr>
              <a:t>Senate tried Pres. Johnson but escaped by one vote.</a:t>
            </a:r>
          </a:p>
        </p:txBody>
      </p:sp>
      <p:sp>
        <p:nvSpPr>
          <p:cNvPr id="59" name="Shape 59"/>
          <p:cNvSpPr/>
          <p:nvPr/>
        </p:nvSpPr>
        <p:spPr>
          <a:xfrm>
            <a:off x="8382000" y="3517900"/>
            <a:ext cx="4076700" cy="4216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617760" lvl="0" indent="-227323" algn="l">
              <a:lnSpc>
                <a:spcPct val="100000"/>
              </a:lnSpc>
              <a:tabLst>
                <a:tab pos="609600" algn="l"/>
              </a:tabLst>
              <a:defRPr sz="1800"/>
            </a:pPr>
            <a:r>
              <a:rPr sz="3200" dirty="0">
                <a:latin typeface="Arial"/>
                <a:ea typeface="Arial"/>
                <a:cs typeface="Arial"/>
                <a:sym typeface="Arial"/>
              </a:rPr>
              <a:t>•	Next election, Republican </a:t>
            </a:r>
            <a:r>
              <a:rPr sz="3200" b="1" dirty="0">
                <a:latin typeface="Arial"/>
                <a:ea typeface="Arial"/>
                <a:cs typeface="Arial"/>
                <a:sym typeface="Arial"/>
              </a:rPr>
              <a:t>Ulysses S. Grant</a:t>
            </a:r>
            <a:r>
              <a:rPr sz="3200" dirty="0">
                <a:latin typeface="Arial"/>
                <a:ea typeface="Arial"/>
                <a:cs typeface="Arial"/>
                <a:sym typeface="Arial"/>
              </a:rPr>
              <a:t>  won the Presidency.</a:t>
            </a:r>
          </a:p>
          <a:p>
            <a:pPr marL="617760" lvl="0" indent="-227323" algn="l">
              <a:lnSpc>
                <a:spcPct val="100000"/>
              </a:lnSpc>
              <a:tabLst>
                <a:tab pos="609600" algn="l"/>
              </a:tabLst>
              <a:defRPr sz="1800"/>
            </a:pPr>
            <a:endParaRPr sz="3200" dirty="0">
              <a:latin typeface="Arial"/>
              <a:ea typeface="Arial"/>
              <a:cs typeface="Arial"/>
              <a:sym typeface="Arial"/>
            </a:endParaRPr>
          </a:p>
          <a:p>
            <a:pPr marL="617760" lvl="0" indent="-227323" algn="l">
              <a:lnSpc>
                <a:spcPct val="100000"/>
              </a:lnSpc>
              <a:tabLst>
                <a:tab pos="609600" algn="l"/>
              </a:tabLst>
              <a:defRPr sz="1800"/>
            </a:pPr>
            <a:r>
              <a:rPr sz="3200" dirty="0">
                <a:latin typeface="Arial"/>
                <a:ea typeface="Arial"/>
                <a:cs typeface="Arial"/>
                <a:sym typeface="Arial"/>
              </a:rPr>
              <a:t>•	Radical Republicans won more seats.</a:t>
            </a:r>
          </a:p>
        </p:txBody>
      </p:sp>
      <p:sp>
        <p:nvSpPr>
          <p:cNvPr id="60" name="Shape 60">
            <a:hlinkClick r:id="" action="ppaction://hlinkshowjump?jump=nextslide"/>
          </p:cNvPr>
          <p:cNvSpPr/>
          <p:nvPr/>
        </p:nvSpPr>
        <p:spPr>
          <a:xfrm>
            <a:off x="11150600" y="9067799"/>
            <a:ext cx="139701" cy="1778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FFEEE"/>
          </a:solidFill>
          <a:ln w="12700">
            <a:miter lim="400000"/>
          </a:ln>
          <a:effectLst>
            <a:outerShdw blurRad="127000" dir="2700000" rotWithShape="0">
              <a:srgbClr val="FFFFFF">
                <a:alpha val="75000"/>
              </a:srgbClr>
            </a:outerShdw>
          </a:effectLst>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pic>
        <p:nvPicPr>
          <p:cNvPr id="61" name="Screen Shot 2014-12-16 at 12.28.04 PM.png"/>
          <p:cNvPicPr/>
          <p:nvPr/>
        </p:nvPicPr>
        <p:blipFill>
          <a:blip r:embed="rId5">
            <a:extLst/>
          </a:blip>
          <a:stretch>
            <a:fillRect/>
          </a:stretch>
        </p:blipFill>
        <p:spPr>
          <a:xfrm>
            <a:off x="232668" y="220825"/>
            <a:ext cx="11347822" cy="935208"/>
          </a:xfrm>
          <a:prstGeom prst="rect">
            <a:avLst/>
          </a:prstGeom>
          <a:ln w="12700">
            <a:miter lim="400000"/>
          </a:ln>
        </p:spPr>
      </p:pic>
      <p:pic>
        <p:nvPicPr>
          <p:cNvPr id="62" name="Screen Shot 2014-12-16 at 12.28.17 PM.png"/>
          <p:cNvPicPr/>
          <p:nvPr/>
        </p:nvPicPr>
        <p:blipFill>
          <a:blip r:embed="rId6">
            <a:extLst/>
          </a:blip>
          <a:stretch>
            <a:fillRect/>
          </a:stretch>
        </p:blipFill>
        <p:spPr>
          <a:xfrm>
            <a:off x="153259" y="1170594"/>
            <a:ext cx="6459382" cy="826648"/>
          </a:xfrm>
          <a:prstGeom prst="rect">
            <a:avLst/>
          </a:prstGeom>
          <a:ln w="12700">
            <a:miter lim="400000"/>
          </a:ln>
          <a:effectLst>
            <a:outerShdw blurRad="266700" dist="127000" dir="2700000" rotWithShape="0">
              <a:srgbClr val="000000">
                <a:alpha val="90000"/>
              </a:srgbClr>
            </a:outerShdw>
          </a:effectLst>
        </p:spPr>
      </p:pic>
      <p:pic>
        <p:nvPicPr>
          <p:cNvPr id="11" name="Screen Shot 2014-12-16 at 2.17.38 PM.png"/>
          <p:cNvPicPr/>
          <p:nvPr/>
        </p:nvPicPr>
        <p:blipFill>
          <a:blip r:embed="rId7">
            <a:extLst/>
          </a:blip>
          <a:stretch>
            <a:fillRect/>
          </a:stretch>
        </p:blipFill>
        <p:spPr>
          <a:xfrm>
            <a:off x="787400" y="8610600"/>
            <a:ext cx="11521750" cy="1068714"/>
          </a:xfrm>
          <a:prstGeom prst="rect">
            <a:avLst/>
          </a:prstGeom>
          <a:ln w="12700">
            <a:miter lim="400000"/>
          </a:ln>
        </p:spPr>
      </p:pic>
      <p:sp>
        <p:nvSpPr>
          <p:cNvPr id="12" name="Oval 11">
            <a:hlinkClick r:id="rId8"/>
          </p:cNvPr>
          <p:cNvSpPr/>
          <p:nvPr/>
        </p:nvSpPr>
        <p:spPr>
          <a:xfrm>
            <a:off x="12167533" y="1636582"/>
            <a:ext cx="621367" cy="360660"/>
          </a:xfrm>
          <a:prstGeom prst="ellipse">
            <a:avLst/>
          </a:prstGeom>
          <a:solidFill>
            <a:schemeClr val="tx1"/>
          </a:solidFill>
          <a:ln w="12700" cap="flat">
            <a:solidFill>
              <a:srgbClr val="000000"/>
            </a:solidFill>
            <a:prstDash val="solid"/>
            <a:miter lim="400000"/>
          </a:ln>
          <a:effectLst>
            <a:outerShdw blurRad="876300" dir="5400000" sx="128000" sy="128000" algn="ctr" rotWithShape="0">
              <a:schemeClr val="bg1"/>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ctr" defTabSz="457200" rtl="0" fontAlgn="auto" latinLnBrk="1" hangingPunct="0">
              <a:lnSpc>
                <a:spcPts val="1400"/>
              </a:lnSpc>
              <a:spcBef>
                <a:spcPts val="0"/>
              </a:spcBef>
              <a:spcAft>
                <a:spcPts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US" sz="1200" b="0" i="0" u="none" strike="noStrike" cap="none" spc="0" normalizeH="0" baseline="0">
              <a:ln>
                <a:solidFill>
                  <a:schemeClr val="bg1"/>
                </a:solidFill>
              </a:ln>
              <a:solidFill>
                <a:schemeClr val="tx1"/>
              </a:solidFill>
              <a:effectLst>
                <a:outerShdw blurRad="38100" dist="12700" dir="5400000" rotWithShape="0">
                  <a:srgbClr val="000000">
                    <a:alpha val="50000"/>
                  </a:srgbClr>
                </a:outerShdw>
              </a:effectLst>
              <a:uFillTx/>
              <a:latin typeface="+mn-lt"/>
              <a:ea typeface="+mn-ea"/>
              <a:cs typeface="+mn-cs"/>
              <a:sym typeface="Times"/>
            </a:endParaRPr>
          </a:p>
        </p:txBody>
      </p:sp>
    </p:spTree>
    <p:controls>
      <mc:AlternateContent xmlns:mc="http://schemas.openxmlformats.org/markup-compatibility/2006">
        <mc:Choice xmlns:v="urn:schemas-microsoft-com:vml" Requires="v">
          <p:control spid="1032" name="ShockwaveFlash1" r:id="rId2" imgW="7771429" imgH="5180952"/>
        </mc:Choice>
        <mc:Fallback>
          <p:control name="ShockwaveFlash1" r:id="rId2" imgW="7771429" imgH="5180952">
            <p:pic>
              <p:nvPicPr>
                <p:cNvPr id="0" name="ShockwaveFlash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330200" y="3352800"/>
                  <a:ext cx="7770813" cy="5181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p:nvPr/>
        </p:nvSpPr>
        <p:spPr>
          <a:xfrm>
            <a:off x="-38100" y="-482600"/>
            <a:ext cx="13049956" cy="17526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69" name="Shape 69"/>
          <p:cNvSpPr/>
          <p:nvPr/>
        </p:nvSpPr>
        <p:spPr>
          <a:xfrm>
            <a:off x="-12700" y="8420100"/>
            <a:ext cx="13049956" cy="13589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70" name="Shape 70"/>
          <p:cNvSpPr/>
          <p:nvPr/>
        </p:nvSpPr>
        <p:spPr>
          <a:xfrm>
            <a:off x="901700" y="2184400"/>
            <a:ext cx="5511800" cy="20701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l">
              <a:lnSpc>
                <a:spcPct val="100000"/>
              </a:lnSpc>
              <a:tabLst/>
              <a:defRPr sz="1800"/>
            </a:pPr>
            <a:r>
              <a:rPr sz="3400" b="1">
                <a:latin typeface="Arial"/>
                <a:ea typeface="Arial"/>
                <a:cs typeface="Arial"/>
                <a:sym typeface="Arial"/>
              </a:rPr>
              <a:t>15th Amendment</a:t>
            </a:r>
            <a:r>
              <a:rPr sz="3400">
                <a:latin typeface="Arial"/>
                <a:ea typeface="Arial"/>
                <a:cs typeface="Arial"/>
                <a:sym typeface="Arial"/>
              </a:rPr>
              <a:t>  1869, granted African American males to vote.</a:t>
            </a:r>
          </a:p>
        </p:txBody>
      </p:sp>
      <p:sp>
        <p:nvSpPr>
          <p:cNvPr id="71" name="Shape 71"/>
          <p:cNvSpPr/>
          <p:nvPr/>
        </p:nvSpPr>
        <p:spPr>
          <a:xfrm>
            <a:off x="6832600" y="6591300"/>
            <a:ext cx="5943600" cy="15748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marL="426259" indent="-426259" algn="l">
              <a:lnSpc>
                <a:spcPct val="100000"/>
              </a:lnSpc>
              <a:spcBef>
                <a:spcPts val="1300"/>
              </a:spcBef>
              <a:tabLst>
                <a:tab pos="457200" algn="l"/>
              </a:tabLst>
              <a:defRPr sz="3400">
                <a:latin typeface="Arial"/>
                <a:ea typeface="Arial"/>
                <a:cs typeface="Arial"/>
                <a:sym typeface="Arial"/>
              </a:defRPr>
            </a:lvl1pPr>
          </a:lstStyle>
          <a:p>
            <a:pPr lvl="0">
              <a:defRPr sz="1800"/>
            </a:pPr>
            <a:r>
              <a:rPr sz="3400"/>
              <a:t>•	1870, U.S. troops guarded voting polls, allowing black males to vote</a:t>
            </a:r>
          </a:p>
        </p:txBody>
      </p:sp>
      <p:pic>
        <p:nvPicPr>
          <p:cNvPr id="72" name="oldPaper3.png"/>
          <p:cNvPicPr/>
          <p:nvPr/>
        </p:nvPicPr>
        <p:blipFill>
          <a:blip r:embed="rId3">
            <a:extLst/>
          </a:blip>
          <a:stretch>
            <a:fillRect/>
          </a:stretch>
        </p:blipFill>
        <p:spPr>
          <a:xfrm rot="60000">
            <a:off x="78041" y="4373793"/>
            <a:ext cx="6629401" cy="3683001"/>
          </a:xfrm>
          <a:prstGeom prst="rect">
            <a:avLst/>
          </a:prstGeom>
          <a:ln w="12700">
            <a:miter lim="400000"/>
          </a:ln>
          <a:effectLst>
            <a:outerShdw blurRad="63500" dist="88900" dir="2700000" rotWithShape="0">
              <a:srgbClr val="000000"/>
            </a:outerShdw>
          </a:effectLst>
        </p:spPr>
      </p:pic>
      <p:sp>
        <p:nvSpPr>
          <p:cNvPr id="73" name="Shape 73"/>
          <p:cNvSpPr/>
          <p:nvPr/>
        </p:nvSpPr>
        <p:spPr>
          <a:xfrm>
            <a:off x="469900" y="4610100"/>
            <a:ext cx="5892800" cy="3454400"/>
          </a:xfrm>
          <a:prstGeom prst="rect">
            <a:avLst/>
          </a:prstGeom>
          <a:ln w="12700">
            <a:miter lim="400000"/>
          </a:ln>
          <a:effectLst>
            <a:outerShdw blurRad="76200" dir="2700000" rotWithShape="0">
              <a:srgbClr val="000000"/>
            </a:outerShdw>
          </a:effectLst>
          <a:extLst>
            <a:ext uri="{C572A759-6A51-4108-AA02-DFA0A04FC94B}">
              <ma14:wrappingTextBoxFlag xmlns:ma14="http://schemas.microsoft.com/office/mac/drawingml/2011/main" xmlns="" val="1"/>
            </a:ext>
          </a:extLst>
        </p:spPr>
        <p:txBody>
          <a:bodyPr lIns="0" tIns="0" rIns="0" bIns="0">
            <a:spAutoFit/>
          </a:bodyPr>
          <a:lstStyle>
            <a:lvl1pPr algn="l">
              <a:lnSpc>
                <a:spcPct val="100000"/>
              </a:lnSpc>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sz="4400">
                <a:latin typeface="Crud"/>
                <a:ea typeface="Crud"/>
                <a:cs typeface="Crud"/>
                <a:sym typeface="Crud"/>
              </a:defRPr>
            </a:lvl1pPr>
          </a:lstStyle>
          <a:p>
            <a:pPr lvl="0">
              <a:defRPr sz="1800"/>
            </a:pPr>
            <a:r>
              <a:rPr sz="4400"/>
              <a:t> no citizen may be denied the right to vote “by race, color or previous condition of servitude.”</a:t>
            </a:r>
          </a:p>
        </p:txBody>
      </p:sp>
      <p:pic>
        <p:nvPicPr>
          <p:cNvPr id="74" name="election1.jpg"/>
          <p:cNvPicPr/>
          <p:nvPr/>
        </p:nvPicPr>
        <p:blipFill>
          <a:blip r:embed="rId4">
            <a:extLst/>
          </a:blip>
          <a:stretch>
            <a:fillRect/>
          </a:stretch>
        </p:blipFill>
        <p:spPr>
          <a:xfrm>
            <a:off x="7061200" y="1455634"/>
            <a:ext cx="3738880" cy="2796394"/>
          </a:xfrm>
          <a:prstGeom prst="rect">
            <a:avLst/>
          </a:prstGeom>
          <a:ln w="12700">
            <a:miter lim="400000"/>
          </a:ln>
        </p:spPr>
      </p:pic>
      <p:pic>
        <p:nvPicPr>
          <p:cNvPr id="75" name="blogr3355863799.jpg"/>
          <p:cNvPicPr/>
          <p:nvPr/>
        </p:nvPicPr>
        <p:blipFill>
          <a:blip r:embed="rId5">
            <a:extLst/>
          </a:blip>
          <a:srcRect l="1399" t="9526" r="1847"/>
          <a:stretch>
            <a:fillRect/>
          </a:stretch>
        </p:blipFill>
        <p:spPr>
          <a:xfrm>
            <a:off x="10936675" y="1432121"/>
            <a:ext cx="1892301" cy="2808432"/>
          </a:xfrm>
          <a:prstGeom prst="rect">
            <a:avLst/>
          </a:prstGeom>
          <a:ln w="12700">
            <a:miter lim="400000"/>
          </a:ln>
        </p:spPr>
      </p:pic>
      <p:pic>
        <p:nvPicPr>
          <p:cNvPr id="76" name="supplements-to-go_1829_13909357.jpg"/>
          <p:cNvPicPr/>
          <p:nvPr/>
        </p:nvPicPr>
        <p:blipFill>
          <a:blip r:embed="rId6">
            <a:extLst/>
          </a:blip>
          <a:srcRect l="522" t="21032" b="28230"/>
          <a:stretch>
            <a:fillRect/>
          </a:stretch>
        </p:blipFill>
        <p:spPr>
          <a:xfrm>
            <a:off x="6985548" y="4430103"/>
            <a:ext cx="5851551" cy="1981201"/>
          </a:xfrm>
          <a:prstGeom prst="rect">
            <a:avLst/>
          </a:prstGeom>
          <a:ln w="12700">
            <a:miter lim="400000"/>
          </a:ln>
        </p:spPr>
      </p:pic>
      <p:pic>
        <p:nvPicPr>
          <p:cNvPr id="77" name="Screen Shot 2014-12-16 at 12.28.04 PM.png"/>
          <p:cNvPicPr/>
          <p:nvPr/>
        </p:nvPicPr>
        <p:blipFill>
          <a:blip r:embed="rId7">
            <a:extLst/>
          </a:blip>
          <a:stretch>
            <a:fillRect/>
          </a:stretch>
        </p:blipFill>
        <p:spPr>
          <a:xfrm>
            <a:off x="232668" y="220825"/>
            <a:ext cx="11347822" cy="935208"/>
          </a:xfrm>
          <a:prstGeom prst="rect">
            <a:avLst/>
          </a:prstGeom>
          <a:ln w="12700">
            <a:miter lim="400000"/>
          </a:ln>
        </p:spPr>
      </p:pic>
      <p:pic>
        <p:nvPicPr>
          <p:cNvPr id="78" name="Screen Shot 2014-12-16 at 12.28.39 PM.png"/>
          <p:cNvPicPr/>
          <p:nvPr/>
        </p:nvPicPr>
        <p:blipFill>
          <a:blip r:embed="rId8">
            <a:extLst/>
          </a:blip>
          <a:stretch>
            <a:fillRect/>
          </a:stretch>
        </p:blipFill>
        <p:spPr>
          <a:xfrm>
            <a:off x="117970" y="1126408"/>
            <a:ext cx="5431486" cy="715092"/>
          </a:xfrm>
          <a:prstGeom prst="rect">
            <a:avLst/>
          </a:prstGeom>
          <a:ln w="12700">
            <a:miter lim="400000"/>
          </a:ln>
          <a:effectLst>
            <a:outerShdw blurRad="266700" dist="127000" dir="2700000" rotWithShape="0">
              <a:srgbClr val="000000">
                <a:alpha val="90000"/>
              </a:srgbClr>
            </a:outerShdw>
          </a:effectLst>
        </p:spPr>
      </p:pic>
      <p:pic>
        <p:nvPicPr>
          <p:cNvPr id="14" name="Screen Shot 2014-12-16 at 2.17.38 PM.png"/>
          <p:cNvPicPr/>
          <p:nvPr/>
        </p:nvPicPr>
        <p:blipFill>
          <a:blip r:embed="rId9">
            <a:extLst/>
          </a:blip>
          <a:stretch>
            <a:fillRect/>
          </a:stretch>
        </p:blipFill>
        <p:spPr>
          <a:xfrm>
            <a:off x="787400" y="8610600"/>
            <a:ext cx="11521750" cy="1068714"/>
          </a:xfrm>
          <a:prstGeom prst="rect">
            <a:avLst/>
          </a:prstGeom>
          <a:ln w="12700">
            <a:miter lim="400000"/>
          </a:ln>
        </p:spPr>
      </p:pic>
    </p:spTree>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500"/>
                                  </p:stCondLst>
                                  <p:iterate type="lt">
                                    <p:tmAbs val="0"/>
                                  </p:iterate>
                                  <p:childTnLst>
                                    <p:set>
                                      <p:cBhvr>
                                        <p:cTn id="6" fill="hold"/>
                                        <p:tgtEl>
                                          <p:spTgt spid="70"/>
                                        </p:tgtEl>
                                        <p:attrNameLst>
                                          <p:attrName>style.visibility</p:attrName>
                                        </p:attrNameLst>
                                      </p:cBhvr>
                                      <p:to>
                                        <p:strVal val="visible"/>
                                      </p:to>
                                    </p:set>
                                    <p:animEffect transition="in" filter="dissolve">
                                      <p:cBhvr>
                                        <p:cTn id="7" dur="10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2" nodeType="clickEffect">
                                  <p:stCondLst>
                                    <p:cond delay="0"/>
                                  </p:stCondLst>
                                  <p:iterate>
                                    <p:tmAbs val="0"/>
                                  </p:iterate>
                                  <p:childTnLst>
                                    <p:set>
                                      <p:cBhvr>
                                        <p:cTn id="11" fill="hold"/>
                                        <p:tgtEl>
                                          <p:spTgt spid="72"/>
                                        </p:tgtEl>
                                        <p:attrNameLst>
                                          <p:attrName>style.visibility</p:attrName>
                                        </p:attrNameLst>
                                      </p:cBhvr>
                                      <p:to>
                                        <p:strVal val="visible"/>
                                      </p:to>
                                    </p:set>
                                    <p:anim calcmode="lin" valueType="num">
                                      <p:cBhvr>
                                        <p:cTn id="12" dur="1500" fill="hold"/>
                                        <p:tgtEl>
                                          <p:spTgt spid="72"/>
                                        </p:tgtEl>
                                        <p:attrNameLst>
                                          <p:attrName>ppt_w</p:attrName>
                                        </p:attrNameLst>
                                      </p:cBhvr>
                                      <p:tavLst>
                                        <p:tav tm="0">
                                          <p:val>
                                            <p:fltVal val="0"/>
                                          </p:val>
                                        </p:tav>
                                        <p:tav tm="100000">
                                          <p:val>
                                            <p:strVal val="#ppt_w"/>
                                          </p:val>
                                        </p:tav>
                                      </p:tavLst>
                                    </p:anim>
                                    <p:anim calcmode="lin" valueType="num">
                                      <p:cBhvr>
                                        <p:cTn id="13" dur="1500" fill="hold"/>
                                        <p:tgtEl>
                                          <p:spTgt spid="72"/>
                                        </p:tgtEl>
                                        <p:attrNameLst>
                                          <p:attrName>ppt_h</p:attrName>
                                        </p:attrNameLst>
                                      </p:cBhvr>
                                      <p:tavLst>
                                        <p:tav tm="0">
                                          <p:val>
                                            <p:fltVal val="0"/>
                                          </p:val>
                                        </p:tav>
                                        <p:tav tm="100000">
                                          <p:val>
                                            <p:strVal val="#ppt_h"/>
                                          </p:val>
                                        </p:tav>
                                      </p:tavLst>
                                    </p:anim>
                                    <p:anim calcmode="lin" valueType="num">
                                      <p:cBhvr>
                                        <p:cTn id="14" dur="1500" fill="hold"/>
                                        <p:tgtEl>
                                          <p:spTgt spid="72"/>
                                        </p:tgtEl>
                                        <p:attrNameLst>
                                          <p:attrName>ppt_x</p:attrName>
                                        </p:attrNameLst>
                                      </p:cBhvr>
                                      <p:tavLst>
                                        <p:tav tm="0" fmla="#ppt_x+(cos(-2*pi*(1-$))*-#ppt_x-sin(-2*pi*(1-$))*(1-#ppt_y))*(1-$)">
                                          <p:val>
                                            <p:fltVal val="0"/>
                                          </p:val>
                                        </p:tav>
                                        <p:tav tm="100000">
                                          <p:val>
                                            <p:fltVal val="1"/>
                                          </p:val>
                                        </p:tav>
                                      </p:tavLst>
                                    </p:anim>
                                    <p:anim calcmode="lin" valueType="num">
                                      <p:cBhvr>
                                        <p:cTn id="15" dur="1500" fill="hold"/>
                                        <p:tgtEl>
                                          <p:spTgt spid="72"/>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1" presetClass="entr" presetSubtype="0" fill="hold" grpId="3" nodeType="afterEffect">
                                  <p:stCondLst>
                                    <p:cond delay="0"/>
                                  </p:stCondLst>
                                  <p:iterate type="lt">
                                    <p:tmAbs val="0"/>
                                  </p:iterate>
                                  <p:childTnLst>
                                    <p:set>
                                      <p:cBhvr>
                                        <p:cTn id="18" fill="hold"/>
                                        <p:tgtEl>
                                          <p:spTgt spid="7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4" nodeType="clickEffect">
                                  <p:stCondLst>
                                    <p:cond delay="0"/>
                                  </p:stCondLst>
                                  <p:iterate>
                                    <p:tmAbs val="0"/>
                                  </p:iterate>
                                  <p:childTnLst>
                                    <p:set>
                                      <p:cBhvr>
                                        <p:cTn id="22" fill="hold"/>
                                        <p:tgtEl>
                                          <p:spTgt spid="74"/>
                                        </p:tgtEl>
                                        <p:attrNameLst>
                                          <p:attrName>style.visibility</p:attrName>
                                        </p:attrNameLst>
                                      </p:cBhvr>
                                      <p:to>
                                        <p:strVal val="visible"/>
                                      </p:to>
                                    </p:set>
                                    <p:anim calcmode="lin" valueType="num">
                                      <p:cBhvr>
                                        <p:cTn id="23" dur="750" fill="hold"/>
                                        <p:tgtEl>
                                          <p:spTgt spid="74"/>
                                        </p:tgtEl>
                                        <p:attrNameLst>
                                          <p:attrName>ppt_x</p:attrName>
                                        </p:attrNameLst>
                                      </p:cBhvr>
                                      <p:tavLst>
                                        <p:tav tm="0">
                                          <p:val>
                                            <p:strVal val="0-#ppt_w/2"/>
                                          </p:val>
                                        </p:tav>
                                        <p:tav tm="100000">
                                          <p:val>
                                            <p:strVal val="#ppt_x"/>
                                          </p:val>
                                        </p:tav>
                                      </p:tavLst>
                                    </p:anim>
                                    <p:anim calcmode="lin" valueType="num">
                                      <p:cBhvr>
                                        <p:cTn id="24" dur="750" fill="hold"/>
                                        <p:tgtEl>
                                          <p:spTgt spid="74"/>
                                        </p:tgtEl>
                                        <p:attrNameLst>
                                          <p:attrName>ppt_y</p:attrName>
                                        </p:attrNameLst>
                                      </p:cBhvr>
                                      <p:tavLst>
                                        <p:tav tm="0">
                                          <p:val>
                                            <p:strVal val="#ppt_y"/>
                                          </p:val>
                                        </p:tav>
                                        <p:tav tm="100000">
                                          <p:val>
                                            <p:strVal val="#ppt_y"/>
                                          </p:val>
                                        </p:tav>
                                      </p:tavLst>
                                    </p:anim>
                                  </p:childTnLst>
                                </p:cTn>
                              </p:par>
                            </p:childTnLst>
                          </p:cTn>
                        </p:par>
                        <p:par>
                          <p:cTn id="25" fill="hold">
                            <p:stCondLst>
                              <p:cond delay="750"/>
                            </p:stCondLst>
                            <p:childTnLst>
                              <p:par>
                                <p:cTn id="26" presetID="2" presetClass="entr" presetSubtype="2" fill="hold" grpId="5" nodeType="afterEffect">
                                  <p:stCondLst>
                                    <p:cond delay="0"/>
                                  </p:stCondLst>
                                  <p:iterate>
                                    <p:tmAbs val="0"/>
                                  </p:iterate>
                                  <p:childTnLst>
                                    <p:set>
                                      <p:cBhvr>
                                        <p:cTn id="27" fill="hold"/>
                                        <p:tgtEl>
                                          <p:spTgt spid="75"/>
                                        </p:tgtEl>
                                        <p:attrNameLst>
                                          <p:attrName>style.visibility</p:attrName>
                                        </p:attrNameLst>
                                      </p:cBhvr>
                                      <p:to>
                                        <p:strVal val="visible"/>
                                      </p:to>
                                    </p:set>
                                    <p:anim calcmode="lin" valueType="num">
                                      <p:cBhvr>
                                        <p:cTn id="28" dur="750" fill="hold"/>
                                        <p:tgtEl>
                                          <p:spTgt spid="75"/>
                                        </p:tgtEl>
                                        <p:attrNameLst>
                                          <p:attrName>ppt_x</p:attrName>
                                        </p:attrNameLst>
                                      </p:cBhvr>
                                      <p:tavLst>
                                        <p:tav tm="0">
                                          <p:val>
                                            <p:strVal val="1+#ppt_w/2"/>
                                          </p:val>
                                        </p:tav>
                                        <p:tav tm="100000">
                                          <p:val>
                                            <p:strVal val="#ppt_x"/>
                                          </p:val>
                                        </p:tav>
                                      </p:tavLst>
                                    </p:anim>
                                    <p:anim calcmode="lin" valueType="num">
                                      <p:cBhvr>
                                        <p:cTn id="29" dur="750" fill="hold"/>
                                        <p:tgtEl>
                                          <p:spTgt spid="75"/>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2" presetClass="entr" presetSubtype="4" fill="hold" grpId="6" nodeType="afterEffect">
                                  <p:stCondLst>
                                    <p:cond delay="0"/>
                                  </p:stCondLst>
                                  <p:iterate>
                                    <p:tmAbs val="0"/>
                                  </p:iterate>
                                  <p:childTnLst>
                                    <p:set>
                                      <p:cBhvr>
                                        <p:cTn id="32" fill="hold"/>
                                        <p:tgtEl>
                                          <p:spTgt spid="76"/>
                                        </p:tgtEl>
                                        <p:attrNameLst>
                                          <p:attrName>style.visibility</p:attrName>
                                        </p:attrNameLst>
                                      </p:cBhvr>
                                      <p:to>
                                        <p:strVal val="visible"/>
                                      </p:to>
                                    </p:set>
                                    <p:anim calcmode="lin" valueType="num">
                                      <p:cBhvr>
                                        <p:cTn id="33" dur="750" fill="hold"/>
                                        <p:tgtEl>
                                          <p:spTgt spid="76"/>
                                        </p:tgtEl>
                                        <p:attrNameLst>
                                          <p:attrName>ppt_x</p:attrName>
                                        </p:attrNameLst>
                                      </p:cBhvr>
                                      <p:tavLst>
                                        <p:tav tm="0">
                                          <p:val>
                                            <p:strVal val="#ppt_x"/>
                                          </p:val>
                                        </p:tav>
                                        <p:tav tm="100000">
                                          <p:val>
                                            <p:strVal val="#ppt_x"/>
                                          </p:val>
                                        </p:tav>
                                      </p:tavLst>
                                    </p:anim>
                                    <p:anim calcmode="lin" valueType="num">
                                      <p:cBhvr>
                                        <p:cTn id="34" dur="750" fill="hold"/>
                                        <p:tgtEl>
                                          <p:spTgt spid="76"/>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9" presetClass="entr" presetSubtype="0" fill="hold" grpId="7" nodeType="afterEffect">
                                  <p:stCondLst>
                                    <p:cond delay="0"/>
                                  </p:stCondLst>
                                  <p:iterate type="wd">
                                    <p:tmAbs val="0"/>
                                  </p:iterate>
                                  <p:childTnLst>
                                    <p:set>
                                      <p:cBhvr>
                                        <p:cTn id="37" fill="hold"/>
                                        <p:tgtEl>
                                          <p:spTgt spid="71"/>
                                        </p:tgtEl>
                                        <p:attrNameLst>
                                          <p:attrName>style.visibility</p:attrName>
                                        </p:attrNameLst>
                                      </p:cBhvr>
                                      <p:to>
                                        <p:strVal val="visible"/>
                                      </p:to>
                                    </p:set>
                                    <p:animEffect transition="in" filter="dissolve">
                                      <p:cBhvr>
                                        <p:cTn id="38" dur="1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1" animBg="1" advAuto="0"/>
      <p:bldP spid="71" grpId="7" animBg="1" advAuto="0"/>
      <p:bldP spid="72" grpId="2" animBg="1" advAuto="0"/>
      <p:bldP spid="73" grpId="3" animBg="1" advAuto="0"/>
      <p:bldP spid="74" grpId="4" animBg="1" advAuto="0"/>
      <p:bldP spid="75" grpId="5" animBg="1" advAuto="0"/>
      <p:bldP spid="76" grpId="6"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p:nvPr/>
        </p:nvSpPr>
        <p:spPr>
          <a:xfrm>
            <a:off x="-38100" y="-482600"/>
            <a:ext cx="13049956" cy="17526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84" name="Shape 84"/>
          <p:cNvSpPr/>
          <p:nvPr/>
        </p:nvSpPr>
        <p:spPr>
          <a:xfrm>
            <a:off x="-12700" y="8420100"/>
            <a:ext cx="13049956" cy="1358900"/>
          </a:xfrm>
          <a:prstGeom prst="rect">
            <a:avLst/>
          </a:prstGeom>
          <a:solidFill>
            <a:srgbClr val="020202"/>
          </a:solidFill>
          <a:ln w="12700">
            <a:solidFill/>
            <a:miter lim="400000"/>
          </a:ln>
        </p:spPr>
        <p:txBody>
          <a:bodyPr lIns="0" tIns="0" rIns="0" bIns="0" anchor="ctr"/>
          <a:lstStyle/>
          <a:p>
            <a:pPr lvl="0">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a:effectLst>
                  <a:outerShdw blurRad="38100" dist="12700" dir="5400000" rotWithShape="0">
                    <a:srgbClr val="000000">
                      <a:alpha val="50000"/>
                    </a:srgbClr>
                  </a:outerShdw>
                </a:effectLst>
              </a:defRPr>
            </a:pPr>
            <a:endParaRPr/>
          </a:p>
        </p:txBody>
      </p:sp>
      <p:sp>
        <p:nvSpPr>
          <p:cNvPr id="85" name="Shape 85"/>
          <p:cNvSpPr/>
          <p:nvPr/>
        </p:nvSpPr>
        <p:spPr>
          <a:xfrm>
            <a:off x="1244600" y="5295900"/>
            <a:ext cx="11264900" cy="24003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26259" lvl="0" indent="-426259" algn="l">
              <a:lnSpc>
                <a:spcPct val="100000"/>
              </a:lnSpc>
              <a:spcBef>
                <a:spcPts val="1300"/>
              </a:spcBef>
              <a:tabLst>
                <a:tab pos="457200" algn="l"/>
              </a:tabLst>
              <a:defRPr sz="1800"/>
            </a:pPr>
            <a:r>
              <a:rPr sz="3400">
                <a:latin typeface="Arial"/>
                <a:ea typeface="Arial"/>
                <a:cs typeface="Arial"/>
                <a:sym typeface="Arial"/>
              </a:rPr>
              <a:t>• 	Over 600 African Americans elected to state legislatures</a:t>
            </a:r>
          </a:p>
          <a:p>
            <a:pPr marL="426259" lvl="0" indent="-426259" algn="l">
              <a:lnSpc>
                <a:spcPct val="100000"/>
              </a:lnSpc>
              <a:spcBef>
                <a:spcPts val="1300"/>
              </a:spcBef>
              <a:tabLst>
                <a:tab pos="457200" algn="l"/>
              </a:tabLst>
              <a:defRPr sz="1800"/>
            </a:pPr>
            <a:r>
              <a:rPr sz="3400">
                <a:latin typeface="Arial"/>
                <a:ea typeface="Arial"/>
                <a:cs typeface="Arial"/>
                <a:sym typeface="Arial"/>
              </a:rPr>
              <a:t>• 	Louisiana gained a black governor</a:t>
            </a:r>
          </a:p>
          <a:p>
            <a:pPr marL="426259" lvl="0" indent="-426259" algn="l">
              <a:lnSpc>
                <a:spcPct val="100000"/>
              </a:lnSpc>
              <a:spcBef>
                <a:spcPts val="1300"/>
              </a:spcBef>
              <a:tabLst>
                <a:tab pos="457200" algn="l"/>
              </a:tabLst>
              <a:defRPr sz="1800"/>
            </a:pPr>
            <a:r>
              <a:rPr sz="3400">
                <a:latin typeface="Arial"/>
                <a:ea typeface="Arial"/>
                <a:cs typeface="Arial"/>
                <a:sym typeface="Arial"/>
              </a:rPr>
              <a:t>•	Hiram Revels became the 1st African American elected to Senate</a:t>
            </a:r>
          </a:p>
        </p:txBody>
      </p:sp>
      <p:grpSp>
        <p:nvGrpSpPr>
          <p:cNvPr id="88" name="Group 88"/>
          <p:cNvGrpSpPr/>
          <p:nvPr/>
        </p:nvGrpSpPr>
        <p:grpSpPr>
          <a:xfrm>
            <a:off x="1263453" y="2242321"/>
            <a:ext cx="2253396" cy="2781584"/>
            <a:chOff x="0" y="0"/>
            <a:chExt cx="2253395" cy="2781582"/>
          </a:xfrm>
        </p:grpSpPr>
        <p:pic>
          <p:nvPicPr>
            <p:cNvPr id="86" name="obruceb001p1.jpg"/>
            <p:cNvPicPr/>
            <p:nvPr/>
          </p:nvPicPr>
          <p:blipFill>
            <a:blip r:embed="rId3">
              <a:extLst/>
            </a:blip>
            <a:stretch>
              <a:fillRect/>
            </a:stretch>
          </p:blipFill>
          <p:spPr>
            <a:xfrm flipH="1">
              <a:off x="65217" y="0"/>
              <a:ext cx="2188179" cy="2781583"/>
            </a:xfrm>
            <a:prstGeom prst="rect">
              <a:avLst/>
            </a:prstGeom>
            <a:ln w="12700" cap="flat">
              <a:noFill/>
              <a:miter lim="400000"/>
            </a:ln>
            <a:effectLst>
              <a:outerShdw blurRad="215900" dir="2700000" rotWithShape="0">
                <a:srgbClr val="000000"/>
              </a:outerShdw>
            </a:effectLst>
          </p:spPr>
        </p:pic>
        <p:sp>
          <p:nvSpPr>
            <p:cNvPr id="87" name="Shape 87"/>
            <p:cNvSpPr/>
            <p:nvPr/>
          </p:nvSpPr>
          <p:spPr>
            <a:xfrm>
              <a:off x="0" y="2329678"/>
              <a:ext cx="2172271" cy="360822"/>
            </a:xfrm>
            <a:prstGeom prst="rect">
              <a:avLst/>
            </a:prstGeom>
            <a:noFill/>
            <a:ln w="12700" cap="flat">
              <a:noFill/>
              <a:miter lim="400000"/>
            </a:ln>
            <a:effectLst>
              <a:outerShdw blurRad="215900" dir="2700000" rotWithShape="0">
                <a:srgbClr val="FFFFFF"/>
              </a:outerShdw>
            </a:effectLst>
            <a:extLst>
              <a:ext uri="{C572A759-6A51-4108-AA02-DFA0A04FC94B}">
                <ma14:wrappingTextBoxFlag xmlns:ma14="http://schemas.microsoft.com/office/mac/drawingml/2011/main" xmlns="" val="1"/>
              </a:ext>
            </a:extLst>
          </p:spPr>
          <p:txBody>
            <a:bodyPr wrap="none" lIns="0" tIns="0" rIns="0" bIns="0" numCol="1" anchor="t">
              <a:spAutoFit/>
            </a:bodyPr>
            <a:lstStyle>
              <a:lvl1pPr marL="397816" indent="-232716">
                <a:lnSpc>
                  <a:spcPts val="2200"/>
                </a:lnSpc>
                <a:tabLst>
                  <a:tab pos="368300" algn="l"/>
                  <a:tab pos="1016000" algn="l"/>
                  <a:tab pos="1511300" algn="l"/>
                  <a:tab pos="2019300" algn="l"/>
                  <a:tab pos="2527300" algn="l"/>
                  <a:tab pos="3035300" algn="l"/>
                  <a:tab pos="3543300" algn="l"/>
                  <a:tab pos="4051300" algn="l"/>
                  <a:tab pos="4546600" algn="l"/>
                  <a:tab pos="5054600" algn="l"/>
                  <a:tab pos="5562600" algn="l"/>
                  <a:tab pos="6070600" algn="l"/>
                </a:tabLst>
                <a:defRPr sz="1800" b="1">
                  <a:effectLst>
                    <a:outerShdw blurRad="63500" dir="2700000" rotWithShape="0">
                      <a:srgbClr val="FFFFFF"/>
                    </a:outerShdw>
                  </a:effectLst>
                  <a:latin typeface="Arial"/>
                  <a:ea typeface="Arial"/>
                  <a:cs typeface="Arial"/>
                  <a:sym typeface="Arial"/>
                </a:defRPr>
              </a:lvl1pPr>
            </a:lstStyle>
            <a:p>
              <a:pPr lvl="0">
                <a:defRPr b="0">
                  <a:effectLst/>
                </a:defRPr>
              </a:pPr>
              <a:r>
                <a:rPr b="1">
                  <a:effectLst>
                    <a:outerShdw blurRad="63500" dir="2700000" rotWithShape="0">
                      <a:srgbClr val="FFFFFF"/>
                    </a:outerShdw>
                  </a:effectLst>
                </a:rPr>
                <a:t>Blanche K. Bruce</a:t>
              </a:r>
            </a:p>
          </p:txBody>
        </p:sp>
      </p:grpSp>
      <p:grpSp>
        <p:nvGrpSpPr>
          <p:cNvPr id="91" name="Group 91"/>
          <p:cNvGrpSpPr/>
          <p:nvPr/>
        </p:nvGrpSpPr>
        <p:grpSpPr>
          <a:xfrm>
            <a:off x="9274357" y="2235200"/>
            <a:ext cx="2169191" cy="2777067"/>
            <a:chOff x="0" y="0"/>
            <a:chExt cx="2169189" cy="2777066"/>
          </a:xfrm>
        </p:grpSpPr>
        <p:pic>
          <p:nvPicPr>
            <p:cNvPr id="89" name="PBSPinchback.jpg"/>
            <p:cNvPicPr/>
            <p:nvPr/>
          </p:nvPicPr>
          <p:blipFill>
            <a:blip r:embed="rId4">
              <a:extLst/>
            </a:blip>
            <a:stretch>
              <a:fillRect/>
            </a:stretch>
          </p:blipFill>
          <p:spPr>
            <a:xfrm flipH="1">
              <a:off x="86389" y="0"/>
              <a:ext cx="2082801" cy="2777067"/>
            </a:xfrm>
            <a:prstGeom prst="rect">
              <a:avLst/>
            </a:prstGeom>
            <a:ln w="12700" cap="flat">
              <a:noFill/>
              <a:miter lim="400000"/>
            </a:ln>
            <a:effectLst>
              <a:outerShdw blurRad="215900" dir="2700000" rotWithShape="0">
                <a:srgbClr val="000000"/>
              </a:outerShdw>
            </a:effectLst>
          </p:spPr>
        </p:pic>
        <p:sp>
          <p:nvSpPr>
            <p:cNvPr id="90" name="Shape 90"/>
            <p:cNvSpPr/>
            <p:nvPr/>
          </p:nvSpPr>
          <p:spPr>
            <a:xfrm>
              <a:off x="0" y="2387600"/>
              <a:ext cx="2117465" cy="360822"/>
            </a:xfrm>
            <a:prstGeom prst="rect">
              <a:avLst/>
            </a:prstGeom>
            <a:noFill/>
            <a:ln w="12700" cap="flat">
              <a:noFill/>
              <a:miter lim="400000"/>
            </a:ln>
            <a:effectLst>
              <a:outerShdw blurRad="215900" dir="2700000" rotWithShape="0">
                <a:srgbClr val="FFFFFF"/>
              </a:outerShdw>
            </a:effectLst>
            <a:extLst>
              <a:ext uri="{C572A759-6A51-4108-AA02-DFA0A04FC94B}">
                <ma14:wrappingTextBoxFlag xmlns:ma14="http://schemas.microsoft.com/office/mac/drawingml/2011/main" xmlns="" val="1"/>
              </a:ext>
            </a:extLst>
          </p:spPr>
          <p:txBody>
            <a:bodyPr wrap="none" lIns="0" tIns="0" rIns="0" bIns="0" numCol="1" anchor="t">
              <a:spAutoFit/>
            </a:bodyPr>
            <a:lstStyle>
              <a:lvl1pPr marL="397816" indent="-232716">
                <a:lnSpc>
                  <a:spcPts val="2200"/>
                </a:lnSpc>
                <a:tabLst>
                  <a:tab pos="368300" algn="l"/>
                  <a:tab pos="1016000" algn="l"/>
                  <a:tab pos="1511300" algn="l"/>
                  <a:tab pos="2019300" algn="l"/>
                  <a:tab pos="2527300" algn="l"/>
                  <a:tab pos="3035300" algn="l"/>
                  <a:tab pos="3543300" algn="l"/>
                  <a:tab pos="4051300" algn="l"/>
                  <a:tab pos="4546600" algn="l"/>
                  <a:tab pos="5054600" algn="l"/>
                  <a:tab pos="5562600" algn="l"/>
                  <a:tab pos="6070600" algn="l"/>
                </a:tabLst>
                <a:defRPr sz="1800" b="1">
                  <a:effectLst>
                    <a:outerShdw blurRad="63500" dir="2700000" rotWithShape="0">
                      <a:srgbClr val="FFFFFF"/>
                    </a:outerShdw>
                  </a:effectLst>
                  <a:latin typeface="Arial"/>
                  <a:ea typeface="Arial"/>
                  <a:cs typeface="Arial"/>
                  <a:sym typeface="Arial"/>
                </a:defRPr>
              </a:lvl1pPr>
            </a:lstStyle>
            <a:p>
              <a:pPr lvl="0">
                <a:defRPr b="0">
                  <a:effectLst/>
                </a:defRPr>
              </a:pPr>
              <a:r>
                <a:rPr b="1">
                  <a:effectLst>
                    <a:outerShdw blurRad="63500" dir="2700000" rotWithShape="0">
                      <a:srgbClr val="FFFFFF"/>
                    </a:outerShdw>
                  </a:effectLst>
                </a:rPr>
                <a:t>P.B.S. Pinchback</a:t>
              </a:r>
            </a:p>
          </p:txBody>
        </p:sp>
      </p:grpSp>
      <p:grpSp>
        <p:nvGrpSpPr>
          <p:cNvPr id="94" name="Group 94"/>
          <p:cNvGrpSpPr/>
          <p:nvPr/>
        </p:nvGrpSpPr>
        <p:grpSpPr>
          <a:xfrm>
            <a:off x="5168900" y="2227534"/>
            <a:ext cx="2402276" cy="2793344"/>
            <a:chOff x="0" y="0"/>
            <a:chExt cx="2402275" cy="2793343"/>
          </a:xfrm>
        </p:grpSpPr>
        <p:pic>
          <p:nvPicPr>
            <p:cNvPr id="92" name="orevels001p1.jpg"/>
            <p:cNvPicPr/>
            <p:nvPr/>
          </p:nvPicPr>
          <p:blipFill>
            <a:blip r:embed="rId5">
              <a:extLst/>
            </a:blip>
            <a:stretch>
              <a:fillRect/>
            </a:stretch>
          </p:blipFill>
          <p:spPr>
            <a:xfrm>
              <a:off x="0" y="0"/>
              <a:ext cx="2402276" cy="2793344"/>
            </a:xfrm>
            <a:prstGeom prst="rect">
              <a:avLst/>
            </a:prstGeom>
            <a:ln w="12700" cap="flat">
              <a:noFill/>
              <a:miter lim="400000"/>
            </a:ln>
            <a:effectLst>
              <a:outerShdw blurRad="215900" dir="2700000" rotWithShape="0">
                <a:srgbClr val="000000"/>
              </a:outerShdw>
            </a:effectLst>
          </p:spPr>
        </p:pic>
        <p:sp>
          <p:nvSpPr>
            <p:cNvPr id="93" name="Shape 93"/>
            <p:cNvSpPr/>
            <p:nvPr/>
          </p:nvSpPr>
          <p:spPr>
            <a:xfrm>
              <a:off x="290367" y="2395265"/>
              <a:ext cx="1728020" cy="360823"/>
            </a:xfrm>
            <a:prstGeom prst="rect">
              <a:avLst/>
            </a:prstGeom>
            <a:noFill/>
            <a:ln w="12700" cap="flat">
              <a:noFill/>
              <a:miter lim="400000"/>
            </a:ln>
            <a:effectLst>
              <a:outerShdw blurRad="215900" dir="2700000" rotWithShape="0">
                <a:srgbClr val="FFFFFF"/>
              </a:outerShdw>
            </a:effectLst>
            <a:extLst>
              <a:ext uri="{C572A759-6A51-4108-AA02-DFA0A04FC94B}">
                <ma14:wrappingTextBoxFlag xmlns:ma14="http://schemas.microsoft.com/office/mac/drawingml/2011/main" xmlns="" val="1"/>
              </a:ext>
            </a:extLst>
          </p:spPr>
          <p:txBody>
            <a:bodyPr wrap="none" lIns="0" tIns="0" rIns="0" bIns="0" numCol="1" anchor="t">
              <a:spAutoFit/>
            </a:bodyPr>
            <a:lstStyle>
              <a:lvl1pPr marL="397816" indent="-232716">
                <a:lnSpc>
                  <a:spcPts val="2200"/>
                </a:lnSpc>
                <a:tabLst>
                  <a:tab pos="368300" algn="l"/>
                  <a:tab pos="1016000" algn="l"/>
                  <a:tab pos="1511300" algn="l"/>
                  <a:tab pos="2019300" algn="l"/>
                  <a:tab pos="2527300" algn="l"/>
                  <a:tab pos="3035300" algn="l"/>
                  <a:tab pos="3543300" algn="l"/>
                  <a:tab pos="4051300" algn="l"/>
                  <a:tab pos="4546600" algn="l"/>
                  <a:tab pos="5054600" algn="l"/>
                  <a:tab pos="5562600" algn="l"/>
                  <a:tab pos="6070600" algn="l"/>
                </a:tabLst>
                <a:defRPr sz="1800" b="1">
                  <a:effectLst>
                    <a:outerShdw blurRad="63500" dir="2700000" rotWithShape="0">
                      <a:srgbClr val="FFFFFF"/>
                    </a:outerShdw>
                  </a:effectLst>
                  <a:latin typeface="Arial"/>
                  <a:ea typeface="Arial"/>
                  <a:cs typeface="Arial"/>
                  <a:sym typeface="Arial"/>
                </a:defRPr>
              </a:lvl1pPr>
            </a:lstStyle>
            <a:p>
              <a:pPr lvl="0">
                <a:defRPr b="0">
                  <a:effectLst/>
                </a:defRPr>
              </a:pPr>
              <a:r>
                <a:rPr b="1">
                  <a:effectLst>
                    <a:outerShdw blurRad="63500" dir="2700000" rotWithShape="0">
                      <a:srgbClr val="FFFFFF"/>
                    </a:outerShdw>
                  </a:effectLst>
                </a:rPr>
                <a:t>Hiram Revels</a:t>
              </a:r>
            </a:p>
          </p:txBody>
        </p:sp>
      </p:grpSp>
      <p:pic>
        <p:nvPicPr>
          <p:cNvPr id="95" name="Screen Shot 2014-12-16 at 12.28.39 PM.png"/>
          <p:cNvPicPr/>
          <p:nvPr/>
        </p:nvPicPr>
        <p:blipFill>
          <a:blip r:embed="rId6">
            <a:extLst/>
          </a:blip>
          <a:stretch>
            <a:fillRect/>
          </a:stretch>
        </p:blipFill>
        <p:spPr>
          <a:xfrm>
            <a:off x="117970" y="1126408"/>
            <a:ext cx="5431486" cy="715092"/>
          </a:xfrm>
          <a:prstGeom prst="rect">
            <a:avLst/>
          </a:prstGeom>
          <a:ln w="12700">
            <a:miter lim="400000"/>
          </a:ln>
          <a:effectLst>
            <a:outerShdw blurRad="266700" dist="127000" dir="2700000" rotWithShape="0">
              <a:srgbClr val="000000">
                <a:alpha val="90000"/>
              </a:srgbClr>
            </a:outerShdw>
          </a:effectLst>
        </p:spPr>
      </p:pic>
      <p:pic>
        <p:nvPicPr>
          <p:cNvPr id="96" name="Screen Shot 2014-12-16 at 12.28.04 PM.png"/>
          <p:cNvPicPr/>
          <p:nvPr/>
        </p:nvPicPr>
        <p:blipFill>
          <a:blip r:embed="rId7">
            <a:extLst/>
          </a:blip>
          <a:stretch>
            <a:fillRect/>
          </a:stretch>
        </p:blipFill>
        <p:spPr>
          <a:xfrm>
            <a:off x="232668" y="220825"/>
            <a:ext cx="11347822" cy="935208"/>
          </a:xfrm>
          <a:prstGeom prst="rect">
            <a:avLst/>
          </a:prstGeom>
          <a:ln w="12700">
            <a:miter lim="400000"/>
          </a:ln>
        </p:spPr>
      </p:pic>
      <p:pic>
        <p:nvPicPr>
          <p:cNvPr id="17" name="Screen Shot 2014-12-16 at 2.17.38 PM.png"/>
          <p:cNvPicPr/>
          <p:nvPr/>
        </p:nvPicPr>
        <p:blipFill>
          <a:blip r:embed="rId8">
            <a:extLst/>
          </a:blip>
          <a:stretch>
            <a:fillRect/>
          </a:stretch>
        </p:blipFill>
        <p:spPr>
          <a:xfrm>
            <a:off x="787400" y="8610600"/>
            <a:ext cx="11521750" cy="1068714"/>
          </a:xfrm>
          <a:prstGeom prst="rect">
            <a:avLst/>
          </a:prstGeom>
          <a:ln w="12700">
            <a:miter lim="400000"/>
          </a:ln>
        </p:spPr>
      </p:pic>
    </p:spTree>
  </p:cSld>
  <p:clrMapOvr>
    <a:masterClrMapping/>
  </p:clrMapOvr>
  <p:transition spd="med">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0"/>
                                  </p:iterate>
                                  <p:childTnLst>
                                    <p:set>
                                      <p:cBhvr>
                                        <p:cTn id="6" fill="hold"/>
                                        <p:tgtEl>
                                          <p:spTgt spid="85"/>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2" nodeType="afterEffect">
                                  <p:stCondLst>
                                    <p:cond delay="0"/>
                                  </p:stCondLst>
                                  <p:iterate>
                                    <p:tmAbs val="0"/>
                                  </p:iterate>
                                  <p:childTnLst>
                                    <p:set>
                                      <p:cBhvr>
                                        <p:cTn id="9" fill="hold"/>
                                        <p:tgtEl>
                                          <p:spTgt spid="88"/>
                                        </p:tgtEl>
                                        <p:attrNameLst>
                                          <p:attrName>style.visibility</p:attrName>
                                        </p:attrNameLst>
                                      </p:cBhvr>
                                      <p:to>
                                        <p:strVal val="visible"/>
                                      </p:to>
                                    </p:set>
                                    <p:animEffect transition="in" filter="fade">
                                      <p:cBhvr>
                                        <p:cTn id="10" dur="1500"/>
                                        <p:tgtEl>
                                          <p:spTgt spid="88"/>
                                        </p:tgtEl>
                                      </p:cBhvr>
                                    </p:animEffect>
                                  </p:childTnLst>
                                </p:cTn>
                              </p:par>
                            </p:childTnLst>
                          </p:cTn>
                        </p:par>
                        <p:par>
                          <p:cTn id="11" fill="hold">
                            <p:stCondLst>
                              <p:cond delay="1500"/>
                            </p:stCondLst>
                            <p:childTnLst>
                              <p:par>
                                <p:cTn id="12" presetID="10" presetClass="entr" presetSubtype="0" fill="hold" grpId="3" nodeType="afterEffect">
                                  <p:stCondLst>
                                    <p:cond delay="0"/>
                                  </p:stCondLst>
                                  <p:iterate>
                                    <p:tmAbs val="0"/>
                                  </p:iterate>
                                  <p:childTnLst>
                                    <p:set>
                                      <p:cBhvr>
                                        <p:cTn id="13" fill="hold"/>
                                        <p:tgtEl>
                                          <p:spTgt spid="94"/>
                                        </p:tgtEl>
                                        <p:attrNameLst>
                                          <p:attrName>style.visibility</p:attrName>
                                        </p:attrNameLst>
                                      </p:cBhvr>
                                      <p:to>
                                        <p:strVal val="visible"/>
                                      </p:to>
                                    </p:set>
                                    <p:animEffect transition="in" filter="fade">
                                      <p:cBhvr>
                                        <p:cTn id="14" dur="1500"/>
                                        <p:tgtEl>
                                          <p:spTgt spid="94"/>
                                        </p:tgtEl>
                                      </p:cBhvr>
                                    </p:animEffect>
                                  </p:childTnLst>
                                </p:cTn>
                              </p:par>
                            </p:childTnLst>
                          </p:cTn>
                        </p:par>
                        <p:par>
                          <p:cTn id="15" fill="hold">
                            <p:stCondLst>
                              <p:cond delay="3000"/>
                            </p:stCondLst>
                            <p:childTnLst>
                              <p:par>
                                <p:cTn id="16" presetID="10" presetClass="entr" presetSubtype="0" fill="hold" grpId="4" nodeType="afterEffect">
                                  <p:stCondLst>
                                    <p:cond delay="0"/>
                                  </p:stCondLst>
                                  <p:iterate>
                                    <p:tmAbs val="0"/>
                                  </p:iterate>
                                  <p:childTnLst>
                                    <p:set>
                                      <p:cBhvr>
                                        <p:cTn id="17" fill="hold"/>
                                        <p:tgtEl>
                                          <p:spTgt spid="91"/>
                                        </p:tgtEl>
                                        <p:attrNameLst>
                                          <p:attrName>style.visibility</p:attrName>
                                        </p:attrNameLst>
                                      </p:cBhvr>
                                      <p:to>
                                        <p:strVal val="visible"/>
                                      </p:to>
                                    </p:set>
                                    <p:animEffect transition="in" filter="fade">
                                      <p:cBhvr>
                                        <p:cTn id="18" dur="1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1" animBg="1" advAuto="0"/>
      <p:bldP spid="88" grpId="2" animBg="1" advAuto="0"/>
      <p:bldP spid="91" grpId="4" animBg="1" advAuto="0"/>
      <p:bldP spid="94" grpId="3"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Exit Ticket.png"/>
          <p:cNvPicPr>
            <a:picLocks/>
          </p:cNvPicPr>
          <p:nvPr/>
        </p:nvPicPr>
        <p:blipFill>
          <a:blip r:embed="rId2">
            <a:extLst/>
          </a:blip>
          <a:srcRect l="2458" t="6222" r="2458" b="6222"/>
          <a:stretch>
            <a:fillRect/>
          </a:stretch>
        </p:blipFill>
        <p:spPr>
          <a:xfrm>
            <a:off x="33585" y="-7290"/>
            <a:ext cx="12937630" cy="9768180"/>
          </a:xfrm>
          <a:prstGeom prst="rect">
            <a:avLst/>
          </a:prstGeom>
          <a:ln w="12700">
            <a:miter lim="400000"/>
          </a:ln>
        </p:spPr>
      </p:pic>
      <p:sp>
        <p:nvSpPr>
          <p:cNvPr id="64" name="Shape 64"/>
          <p:cNvSpPr>
            <a:spLocks noGrp="1"/>
          </p:cNvSpPr>
          <p:nvPr>
            <p:ph type="title"/>
          </p:nvPr>
        </p:nvSpPr>
        <p:spPr>
          <a:xfrm>
            <a:off x="512541" y="5594803"/>
            <a:ext cx="9332627" cy="3701597"/>
          </a:xfrm>
          <a:prstGeom prst="rect">
            <a:avLst/>
          </a:prstGeom>
          <a:effectLst>
            <a:outerShdw blurRad="127000" dir="5400000" rotWithShape="0">
              <a:srgbClr val="000000"/>
            </a:outerShdw>
          </a:effectLst>
        </p:spPr>
        <p:txBody>
          <a:bodyPr/>
          <a:lstStyle>
            <a:lvl1pPr marR="443484" algn="l" defTabSz="443484">
              <a:lnSpc>
                <a:spcPct val="90000"/>
              </a:lnSpc>
              <a:defRPr sz="7178">
                <a:effectLst>
                  <a:outerShdw blurRad="49276" dist="61595" dir="18900000" rotWithShape="0">
                    <a:srgbClr val="000000"/>
                  </a:outerShdw>
                </a:effectLst>
              </a:defRPr>
            </a:lvl1pPr>
          </a:lstStyle>
          <a:p>
            <a:r>
              <a:rPr dirty="0">
                <a:solidFill>
                  <a:schemeClr val="bg1"/>
                </a:solidFill>
              </a:rPr>
              <a:t>How did Congressional Reconstruction help Freedmen in the South?</a:t>
            </a:r>
          </a:p>
        </p:txBody>
      </p:sp>
    </p:spTree>
    <p:extLst>
      <p:ext uri="{BB962C8B-B14F-4D97-AF65-F5344CB8AC3E}">
        <p14:creationId xmlns:p14="http://schemas.microsoft.com/office/powerpoint/2010/main" val="1208140167"/>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647700" rtl="0" fontAlgn="auto" latinLnBrk="1" hangingPunct="0">
          <a:lnSpc>
            <a:spcPts val="1900"/>
          </a:lnSpc>
          <a:spcBef>
            <a:spcPts val="0"/>
          </a:spcBef>
          <a:spcAft>
            <a:spcPts val="0"/>
          </a:spcAft>
          <a:buClrTx/>
          <a:buSzTx/>
          <a:buFontTx/>
          <a:buNone/>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kumimoji="0" sz="1600" b="0" i="0" u="none" strike="noStrike" cap="none" spc="0" normalizeH="0" baseline="0">
            <a:ln>
              <a:noFill/>
            </a:ln>
            <a:solidFill>
              <a:srgbClr val="000000"/>
            </a:solidFill>
            <a:effectLst>
              <a:outerShdw blurRad="38100" dist="12700" dir="5400000" rotWithShape="0">
                <a:srgbClr val="000000">
                  <a:alpha val="50000"/>
                </a:srgbClr>
              </a:outerShdw>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1" hangingPunct="0">
          <a:lnSpc>
            <a:spcPts val="1900"/>
          </a:lnSpc>
          <a:spcBef>
            <a:spcPts val="0"/>
          </a:spcBef>
          <a:spcAft>
            <a:spcPts val="0"/>
          </a:spcAft>
          <a:buClrTx/>
          <a:buSzTx/>
          <a:buFontTx/>
          <a:buNone/>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kumimoji="0" sz="1600" b="0" i="0" u="none" strike="noStrike" cap="none" spc="0" normalizeH="0" baseline="0">
            <a:ln>
              <a:noFill/>
            </a:ln>
            <a:solidFill>
              <a:srgbClr val="000000"/>
            </a:solidFill>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a:ea typeface="Times"/>
        <a:cs typeface="Times"/>
      </a:majorFont>
      <a:minorFont>
        <a:latin typeface="Times"/>
        <a:ea typeface="Times"/>
        <a:cs typeface="Time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12700" cap="flat">
          <a:solidFill>
            <a:srgbClr val="000000"/>
          </a:solidFill>
          <a:prstDash val="solid"/>
          <a:miter lim="400000"/>
        </a:ln>
        <a:effectLst/>
      </a:spPr>
      <a:bodyPr rot="0" spcFirstLastPara="1" vertOverflow="overflow" horzOverflow="overflow" vert="horz" wrap="square" lIns="38100" tIns="38100" rIns="38100" bIns="38100" numCol="1" spcCol="38100" rtlCol="0" anchor="ctr">
        <a:spAutoFit/>
      </a:bodyPr>
      <a:lstStyle>
        <a:defPPr marL="0" marR="0" indent="0" algn="ctr" defTabSz="647700" rtl="0" fontAlgn="auto" latinLnBrk="1" hangingPunct="0">
          <a:lnSpc>
            <a:spcPts val="1900"/>
          </a:lnSpc>
          <a:spcBef>
            <a:spcPts val="0"/>
          </a:spcBef>
          <a:spcAft>
            <a:spcPts val="0"/>
          </a:spcAft>
          <a:buClrTx/>
          <a:buSzTx/>
          <a:buFontTx/>
          <a:buNone/>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kumimoji="0" sz="1600" b="0" i="0" u="none" strike="noStrike" cap="none" spc="0" normalizeH="0" baseline="0">
            <a:ln>
              <a:noFill/>
            </a:ln>
            <a:solidFill>
              <a:srgbClr val="000000"/>
            </a:solidFill>
            <a:effectLst>
              <a:outerShdw blurRad="38100" dist="12700" dir="5400000" rotWithShape="0">
                <a:srgbClr val="000000">
                  <a:alpha val="50000"/>
                </a:srgbClr>
              </a:outerShdw>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647700" rtl="0" fontAlgn="auto" latinLnBrk="1" hangingPunct="0">
          <a:lnSpc>
            <a:spcPts val="1900"/>
          </a:lnSpc>
          <a:spcBef>
            <a:spcPts val="0"/>
          </a:spcBef>
          <a:spcAft>
            <a:spcPts val="0"/>
          </a:spcAft>
          <a:buClrTx/>
          <a:buSzTx/>
          <a:buFontTx/>
          <a:buNone/>
          <a:tabLst>
            <a:tab pos="508000" algn="l"/>
            <a:tab pos="1016000" algn="l"/>
            <a:tab pos="1511300" algn="l"/>
            <a:tab pos="2019300" algn="l"/>
            <a:tab pos="2527300" algn="l"/>
            <a:tab pos="3035300" algn="l"/>
            <a:tab pos="3543300" algn="l"/>
            <a:tab pos="4051300" algn="l"/>
            <a:tab pos="4546600" algn="l"/>
            <a:tab pos="5054600" algn="l"/>
            <a:tab pos="5562600" algn="l"/>
            <a:tab pos="6070600" algn="l"/>
          </a:tabLst>
          <a:defRPr kumimoji="0" sz="1600" b="0" i="0" u="none" strike="noStrike" cap="none" spc="0" normalizeH="0" baseline="0">
            <a:ln>
              <a:noFill/>
            </a:ln>
            <a:solidFill>
              <a:srgbClr val="000000"/>
            </a:solidFill>
            <a:effectLst/>
            <a:uFillTx/>
            <a:latin typeface="+mn-lt"/>
            <a:ea typeface="+mn-ea"/>
            <a:cs typeface="+mn-c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58</TotalTime>
  <Words>1340</Words>
  <Application>Microsoft Office PowerPoint</Application>
  <PresentationFormat>Custom</PresentationFormat>
  <Paragraphs>114</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White</vt:lpstr>
      <vt:lpstr>What was the name of Lincoln’s plan for Reconstruction?   As President of the U.S., what would you have done with the South just after the Civil War? Explain.</vt:lpstr>
      <vt:lpstr>PowerPoint Presentation</vt:lpstr>
      <vt:lpstr>PowerPoint Presentation</vt:lpstr>
      <vt:lpstr>PowerPoint Presentation</vt:lpstr>
      <vt:lpstr>PowerPoint Presentation</vt:lpstr>
      <vt:lpstr>PowerPoint Presentation</vt:lpstr>
      <vt:lpstr>PowerPoint Presentation</vt:lpstr>
      <vt:lpstr>How did Congressional Reconstruction help Freedmen in the South?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LocalAdmin</cp:lastModifiedBy>
  <cp:revision>14</cp:revision>
  <dcterms:modified xsi:type="dcterms:W3CDTF">2016-05-17T03:00:11Z</dcterms:modified>
</cp:coreProperties>
</file>