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7" r:id="rId2"/>
    <p:sldId id="256" r:id="rId3"/>
    <p:sldId id="257" r:id="rId4"/>
    <p:sldId id="258" r:id="rId5"/>
    <p:sldId id="259" r:id="rId6"/>
    <p:sldId id="260" r:id="rId7"/>
    <p:sldId id="261" r:id="rId8"/>
    <p:sldId id="262" r:id="rId9"/>
    <p:sldId id="263" r:id="rId10"/>
    <p:sldId id="264" r:id="rId11"/>
    <p:sldId id="268" r:id="rId12"/>
  </p:sldIdLst>
  <p:sldSz cx="9144000" cy="6858000" type="screen4x3"/>
  <p:notesSz cx="6858000" cy="9144000"/>
  <p:defaultTextStyle>
    <a:lvl1pPr defTabSz="457200">
      <a:defRPr sz="1200">
        <a:latin typeface="Helvetica"/>
        <a:ea typeface="Helvetica"/>
        <a:cs typeface="Helvetica"/>
        <a:sym typeface="Helvetica"/>
      </a:defRPr>
    </a:lvl1pPr>
    <a:lvl2pPr indent="228600" defTabSz="457200">
      <a:defRPr sz="1200">
        <a:latin typeface="Helvetica"/>
        <a:ea typeface="Helvetica"/>
        <a:cs typeface="Helvetica"/>
        <a:sym typeface="Helvetica"/>
      </a:defRPr>
    </a:lvl2pPr>
    <a:lvl3pPr indent="457200" defTabSz="457200">
      <a:defRPr sz="1200">
        <a:latin typeface="Helvetica"/>
        <a:ea typeface="Helvetica"/>
        <a:cs typeface="Helvetica"/>
        <a:sym typeface="Helvetica"/>
      </a:defRPr>
    </a:lvl3pPr>
    <a:lvl4pPr indent="685800" defTabSz="457200">
      <a:defRPr sz="1200">
        <a:latin typeface="Helvetica"/>
        <a:ea typeface="Helvetica"/>
        <a:cs typeface="Helvetica"/>
        <a:sym typeface="Helvetica"/>
      </a:defRPr>
    </a:lvl4pPr>
    <a:lvl5pPr indent="914400" defTabSz="457200">
      <a:defRPr sz="1200">
        <a:latin typeface="Helvetica"/>
        <a:ea typeface="Helvetica"/>
        <a:cs typeface="Helvetica"/>
        <a:sym typeface="Helvetica"/>
      </a:defRPr>
    </a:lvl5pPr>
    <a:lvl6pPr indent="1143000" defTabSz="457200">
      <a:defRPr sz="1200">
        <a:latin typeface="Helvetica"/>
        <a:ea typeface="Helvetica"/>
        <a:cs typeface="Helvetica"/>
        <a:sym typeface="Helvetica"/>
      </a:defRPr>
    </a:lvl6pPr>
    <a:lvl7pPr indent="1371600" defTabSz="457200">
      <a:defRPr sz="1200">
        <a:latin typeface="Helvetica"/>
        <a:ea typeface="Helvetica"/>
        <a:cs typeface="Helvetica"/>
        <a:sym typeface="Helvetica"/>
      </a:defRPr>
    </a:lvl7pPr>
    <a:lvl8pPr indent="1600200" defTabSz="457200">
      <a:defRPr sz="1200">
        <a:latin typeface="Helvetica"/>
        <a:ea typeface="Helvetica"/>
        <a:cs typeface="Helvetica"/>
        <a:sym typeface="Helvetica"/>
      </a:defRPr>
    </a:lvl8pPr>
    <a:lvl9pPr indent="1828800" defTabSz="457200">
      <a:defRPr sz="1200">
        <a:latin typeface="Helvetica"/>
        <a:ea typeface="Helvetica"/>
        <a:cs typeface="Helvetica"/>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5" autoAdjust="0"/>
    <p:restoredTop sz="68731" autoAdjust="0"/>
  </p:normalViewPr>
  <p:slideViewPr>
    <p:cSldViewPr>
      <p:cViewPr>
        <p:scale>
          <a:sx n="57" d="100"/>
          <a:sy n="57" d="100"/>
        </p:scale>
        <p:origin x="-184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826" y="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hape 1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 name="Shape 1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43895496"/>
      </p:ext>
    </p:extLst>
  </p:cSld>
  <p:clrMap bg1="lt1" tx1="dk1" bg2="lt2" tx2="dk2" accent1="accent1" accent2="accent2" accent3="accent3" accent4="accent4" accent5="accent5" accent6="accent6" hlink="hlink" folHlink="folHlink"/>
  <p:notesStyle>
    <a:lvl1pPr defTabSz="457200">
      <a:defRPr sz="1600">
        <a:latin typeface="Lucida Grande"/>
        <a:ea typeface="Lucida Grande"/>
        <a:cs typeface="Lucida Grande"/>
        <a:sym typeface="Lucida Grande"/>
      </a:defRPr>
    </a:lvl1pPr>
    <a:lvl2pPr indent="228600" defTabSz="457200">
      <a:defRPr sz="1600">
        <a:latin typeface="Lucida Grande"/>
        <a:ea typeface="Lucida Grande"/>
        <a:cs typeface="Lucida Grande"/>
        <a:sym typeface="Lucida Grande"/>
      </a:defRPr>
    </a:lvl2pPr>
    <a:lvl3pPr indent="457200" defTabSz="457200">
      <a:defRPr sz="1600">
        <a:latin typeface="Lucida Grande"/>
        <a:ea typeface="Lucida Grande"/>
        <a:cs typeface="Lucida Grande"/>
        <a:sym typeface="Lucida Grande"/>
      </a:defRPr>
    </a:lvl3pPr>
    <a:lvl4pPr indent="685800" defTabSz="457200">
      <a:defRPr sz="1600">
        <a:latin typeface="Lucida Grande"/>
        <a:ea typeface="Lucida Grande"/>
        <a:cs typeface="Lucida Grande"/>
        <a:sym typeface="Lucida Grande"/>
      </a:defRPr>
    </a:lvl4pPr>
    <a:lvl5pPr indent="914400" defTabSz="457200">
      <a:defRPr sz="1600">
        <a:latin typeface="Lucida Grande"/>
        <a:ea typeface="Lucida Grande"/>
        <a:cs typeface="Lucida Grande"/>
        <a:sym typeface="Lucida Grande"/>
      </a:defRPr>
    </a:lvl5pPr>
    <a:lvl6pPr indent="1143000" defTabSz="457200">
      <a:defRPr sz="1600">
        <a:latin typeface="Lucida Grande"/>
        <a:ea typeface="Lucida Grande"/>
        <a:cs typeface="Lucida Grande"/>
        <a:sym typeface="Lucida Grande"/>
      </a:defRPr>
    </a:lvl6pPr>
    <a:lvl7pPr indent="1371600" defTabSz="457200">
      <a:defRPr sz="1600">
        <a:latin typeface="Lucida Grande"/>
        <a:ea typeface="Lucida Grande"/>
        <a:cs typeface="Lucida Grande"/>
        <a:sym typeface="Lucida Grande"/>
      </a:defRPr>
    </a:lvl7pPr>
    <a:lvl8pPr indent="1600200" defTabSz="457200">
      <a:defRPr sz="1600">
        <a:latin typeface="Lucida Grande"/>
        <a:ea typeface="Lucida Grande"/>
        <a:cs typeface="Lucida Grande"/>
        <a:sym typeface="Lucida Grande"/>
      </a:defRPr>
    </a:lvl8pPr>
    <a:lvl9pPr indent="1828800" defTabSz="457200">
      <a:defRPr sz="16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prstGeom prst="rect">
            <a:avLst/>
          </a:prstGeom>
        </p:spPr>
        <p:txBody>
          <a:bodyPr/>
          <a:lstStyle/>
          <a:p>
            <a:endParaRPr/>
          </a:p>
        </p:txBody>
      </p:sp>
      <p:sp>
        <p:nvSpPr>
          <p:cNvPr id="52" name="Shape 52"/>
          <p:cNvSpPr>
            <a:spLocks noGrp="1"/>
          </p:cNvSpPr>
          <p:nvPr>
            <p:ph type="body" sz="quarter" idx="1"/>
          </p:nvPr>
        </p:nvSpPr>
        <p:spPr>
          <a:prstGeom prst="rect">
            <a:avLst/>
          </a:prstGeom>
        </p:spPr>
        <p:txBody>
          <a:bodyPr/>
          <a:lstStyle/>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1A1A18"/>
                </a:solidFill>
                <a:latin typeface="Arial"/>
                <a:ea typeface="Arial"/>
                <a:cs typeface="Arial"/>
                <a:sym typeface="Arial"/>
              </a:defRPr>
            </a:pPr>
            <a:r>
              <a:t>1. End of Slavery - In the end 3.5 million slaves </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1A1A18"/>
                </a:solidFill>
                <a:latin typeface="Arial"/>
                <a:ea typeface="Arial"/>
                <a:cs typeface="Arial"/>
                <a:sym typeface="Arial"/>
              </a:defRPr>
            </a:pPr>
            <a:r>
              <a:t>2. Weakening of states rights - The country was more 1 rather than a series of states. The idea of states rights would not disappear, but states would never again talk about secession. </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1A1A18"/>
                </a:solidFill>
                <a:latin typeface="Arial"/>
                <a:ea typeface="Arial"/>
                <a:cs typeface="Arial"/>
                <a:sym typeface="Arial"/>
              </a:defRPr>
            </a:pPr>
            <a:r>
              <a:t>3. creation of a national banking system- created 1863 and replaced state banks, and the use of “greenbacks”.</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1A1A18"/>
                </a:solidFill>
                <a:latin typeface="Arial"/>
                <a:ea typeface="Arial"/>
                <a:cs typeface="Arial"/>
                <a:sym typeface="Arial"/>
              </a:defRPr>
            </a:pPr>
            <a:r>
              <a:t>4. promotion of large scale business -Giant RR corporation w/thousand of employees and huge Sanitary Commission with power</a:t>
            </a:r>
          </a:p>
          <a:p>
            <a: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400">
                <a:solidFill>
                  <a:srgbClr val="1A1A18"/>
                </a:solidFill>
                <a:latin typeface="Arial"/>
                <a:ea typeface="Arial"/>
                <a:cs typeface="Arial"/>
                <a:sym typeface="Arial"/>
              </a:defRPr>
            </a:pPr>
            <a:r>
              <a:t>5. expanded federal powers - Imposed a federal income tax - National Gov. over State Gov. - The Federalist won - the anti-federalist lost.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pPr lvl="0"/>
            <a:endParaRPr/>
          </a:p>
        </p:txBody>
      </p:sp>
      <p:sp>
        <p:nvSpPr>
          <p:cNvPr id="121" name="Shape 121"/>
          <p:cNvSpPr>
            <a:spLocks noGrp="1"/>
          </p:cNvSpPr>
          <p:nvPr>
            <p:ph type="body" sz="quarter" idx="1"/>
          </p:nvPr>
        </p:nvSpPr>
        <p:spPr>
          <a:prstGeom prst="rect">
            <a:avLst/>
          </a:prstGeom>
        </p:spPr>
        <p:txBody>
          <a:bodyPr/>
          <a:lstStyle/>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solidFill>
                  <a:srgbClr val="171717"/>
                </a:solidFill>
                <a:latin typeface="Arial"/>
                <a:ea typeface="Arial"/>
                <a:cs typeface="Arial"/>
                <a:sym typeface="Arial"/>
              </a:rPr>
              <a:t>As soon as the war was over, thousands of freed slaves walked away from their plantations.   They took to the roads looking for family members who had been sold off to other plantations.  Not all were successful in finding loved ones.  </a:t>
            </a:r>
          </a:p>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solidFill>
                <a:srgbClr val="171717"/>
              </a:solidFill>
              <a:latin typeface="Arial"/>
              <a:ea typeface="Arial"/>
              <a:cs typeface="Arial"/>
              <a:sym typeface="Arial"/>
            </a:endParaRPr>
          </a:p>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solidFill>
                  <a:srgbClr val="171717"/>
                </a:solidFill>
                <a:latin typeface="Arial"/>
                <a:ea typeface="Arial"/>
                <a:cs typeface="Arial"/>
                <a:sym typeface="Arial"/>
              </a:rPr>
              <a:t>In addition, many couples who had been forbidden to marry under slavery now found each other and got LEGALLY married.</a:t>
            </a:r>
          </a:p>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solidFill>
                <a:srgbClr val="171717"/>
              </a:solidFill>
              <a:latin typeface="Arial"/>
              <a:ea typeface="Arial"/>
              <a:cs typeface="Arial"/>
              <a:sym typeface="Arial"/>
            </a:endParaRPr>
          </a:p>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solidFill>
                  <a:srgbClr val="171717"/>
                </a:solidFill>
                <a:latin typeface="Arial"/>
                <a:ea typeface="Arial"/>
                <a:cs typeface="Arial"/>
                <a:sym typeface="Arial"/>
              </a:rPr>
              <a:t>It was illegal to teach African Americans to read and write, so after the war, many flocked to schools set up by the Freedman’s Bureau.</a:t>
            </a:r>
          </a:p>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solidFill>
                <a:srgbClr val="171717"/>
              </a:solidFill>
              <a:latin typeface="Arial"/>
              <a:ea typeface="Arial"/>
              <a:cs typeface="Arial"/>
              <a:sym typeface="Arial"/>
            </a:endParaRPr>
          </a:p>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solidFill>
                  <a:srgbClr val="171717"/>
                </a:solidFill>
                <a:latin typeface="Arial"/>
                <a:ea typeface="Arial"/>
                <a:cs typeface="Arial"/>
                <a:sym typeface="Arial"/>
              </a:rPr>
              <a:t>But they were left with nothing.  There were proposals to redistribute white owned land to freedmen.  Proposals came </a:t>
            </a:r>
            <a:r>
              <a:rPr sz="2100">
                <a:solidFill>
                  <a:srgbClr val="171717"/>
                </a:solidFill>
                <a:latin typeface="Arial"/>
                <a:ea typeface="Arial"/>
                <a:cs typeface="Arial"/>
                <a:sym typeface="Arial"/>
              </a:rPr>
              <a:t>from </a:t>
            </a:r>
            <a:r>
              <a:rPr sz="2100" smtClean="0">
                <a:solidFill>
                  <a:srgbClr val="171717"/>
                </a:solidFill>
                <a:latin typeface="Arial"/>
                <a:ea typeface="Arial"/>
                <a:cs typeface="Arial"/>
                <a:sym typeface="Arial"/>
              </a:rPr>
              <a:t>groups</a:t>
            </a:r>
            <a:r>
              <a:rPr lang="en-US" sz="2100" baseline="0" smtClean="0">
                <a:solidFill>
                  <a:srgbClr val="171717"/>
                </a:solidFill>
                <a:latin typeface="Arial"/>
                <a:ea typeface="Arial"/>
                <a:cs typeface="Arial"/>
                <a:sym typeface="Arial"/>
              </a:rPr>
              <a:t> </a:t>
            </a:r>
            <a:r>
              <a:rPr sz="2100" smtClean="0">
                <a:solidFill>
                  <a:srgbClr val="171717"/>
                </a:solidFill>
                <a:latin typeface="Arial"/>
                <a:ea typeface="Arial"/>
                <a:cs typeface="Arial"/>
                <a:sym typeface="Arial"/>
              </a:rPr>
              <a:t>like </a:t>
            </a:r>
            <a:r>
              <a:rPr sz="2100" dirty="0">
                <a:solidFill>
                  <a:srgbClr val="171717"/>
                </a:solidFill>
                <a:latin typeface="Arial"/>
                <a:ea typeface="Arial"/>
                <a:cs typeface="Arial"/>
                <a:sym typeface="Arial"/>
              </a:rPr>
              <a:t>the FREEDMAN’S Bureau who said that generations of African Americans had worked the land, and therefor had the rights to the land.  They were soon ignored.</a:t>
            </a:r>
          </a:p>
          <a:p>
            <a:pPr marL="114300" lvl="0">
              <a:lnSpc>
                <a:spcPts val="2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solidFill>
                <a:srgbClr val="171717"/>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484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prstGeom prst="rect">
            <a:avLst/>
          </a:prstGeom>
        </p:spPr>
        <p:txBody>
          <a:bodyPr/>
          <a:lstStyle/>
          <a:p>
            <a:pPr lvl="0"/>
            <a:endParaRPr/>
          </a:p>
        </p:txBody>
      </p:sp>
      <p:sp>
        <p:nvSpPr>
          <p:cNvPr id="31" name="Shape 31"/>
          <p:cNvSpPr>
            <a:spLocks noGrp="1"/>
          </p:cNvSpPr>
          <p:nvPr>
            <p:ph type="body" sz="quarter" idx="1"/>
          </p:nvPr>
        </p:nvSpPr>
        <p:spPr>
          <a:prstGeom prst="rect">
            <a:avLst/>
          </a:prstGeom>
        </p:spPr>
        <p:txBody>
          <a:bodyPr/>
          <a:lstStyle/>
          <a:p>
            <a:pPr lvl="0">
              <a:lnSpc>
                <a:spcPct val="81000"/>
              </a:lnSpc>
              <a:spcBef>
                <a:spcPts val="400"/>
              </a:spcBef>
              <a:defRPr sz="1800"/>
            </a:pPr>
            <a:r>
              <a:rPr sz="2000" b="1" dirty="0">
                <a:latin typeface="Arial"/>
                <a:ea typeface="Arial"/>
                <a:cs typeface="Arial"/>
                <a:sym typeface="Arial"/>
              </a:rPr>
              <a:t>Lecture Notes Key: </a:t>
            </a:r>
            <a:r>
              <a:rPr sz="2000" dirty="0">
                <a:latin typeface="Arial"/>
                <a:ea typeface="Arial"/>
                <a:cs typeface="Arial"/>
                <a:sym typeface="Arial"/>
              </a:rPr>
              <a:t>  </a:t>
            </a:r>
            <a:r>
              <a:rPr lang="en-US" sz="2000" dirty="0" smtClean="0">
                <a:latin typeface="Arial"/>
                <a:ea typeface="Arial"/>
                <a:cs typeface="Arial"/>
                <a:sym typeface="Arial"/>
              </a:rPr>
              <a:t>     </a:t>
            </a:r>
            <a:r>
              <a:rPr sz="2000" dirty="0" smtClean="0">
                <a:latin typeface="Arial"/>
                <a:ea typeface="Arial"/>
                <a:cs typeface="Arial"/>
                <a:sym typeface="Arial"/>
              </a:rPr>
              <a:t>^ </a:t>
            </a:r>
            <a:r>
              <a:rPr sz="2000" dirty="0">
                <a:latin typeface="Arial"/>
                <a:ea typeface="Arial"/>
                <a:cs typeface="Arial"/>
                <a:sym typeface="Arial"/>
              </a:rPr>
              <a:t>means discuss before notes</a:t>
            </a:r>
          </a:p>
          <a:p>
            <a:pPr lvl="0">
              <a:lnSpc>
                <a:spcPct val="81000"/>
              </a:lnSpc>
              <a:spcBef>
                <a:spcPts val="400"/>
              </a:spcBef>
              <a:defRPr sz="1800"/>
            </a:pPr>
            <a:r>
              <a:rPr sz="2000" dirty="0">
                <a:latin typeface="Arial"/>
                <a:ea typeface="Arial"/>
                <a:cs typeface="Arial"/>
                <a:sym typeface="Arial"/>
              </a:rPr>
              <a:t>				</a:t>
            </a:r>
            <a:r>
              <a:rPr sz="2000" dirty="0" smtClean="0">
                <a:latin typeface="Arial"/>
                <a:ea typeface="Arial"/>
                <a:cs typeface="Arial"/>
                <a:sym typeface="Arial"/>
              </a:rPr>
              <a:t>v </a:t>
            </a:r>
            <a:r>
              <a:rPr sz="2000" dirty="0">
                <a:latin typeface="Arial"/>
                <a:ea typeface="Arial"/>
                <a:cs typeface="Arial"/>
                <a:sym typeface="Arial"/>
              </a:rPr>
              <a:t>means discuss after notes</a:t>
            </a:r>
          </a:p>
          <a:p>
            <a:pPr lvl="0">
              <a:lnSpc>
                <a:spcPct val="81000"/>
              </a:lnSpc>
              <a:spcBef>
                <a:spcPts val="400"/>
              </a:spcBef>
              <a:defRPr sz="1800"/>
            </a:pPr>
            <a:r>
              <a:rPr sz="2000" b="1" dirty="0">
                <a:latin typeface="Arial"/>
                <a:ea typeface="Arial"/>
                <a:cs typeface="Arial"/>
                <a:sym typeface="Arial"/>
              </a:rPr>
              <a:t>REVIEW: </a:t>
            </a:r>
            <a:r>
              <a:rPr sz="2000" dirty="0" err="1">
                <a:latin typeface="Arial"/>
                <a:ea typeface="Arial"/>
                <a:cs typeface="Arial"/>
                <a:sym typeface="Arial"/>
              </a:rPr>
              <a:t>Appoe-Matix</a:t>
            </a:r>
            <a:endParaRPr sz="2000" dirty="0">
              <a:latin typeface="Arial"/>
              <a:ea typeface="Arial"/>
              <a:cs typeface="Arial"/>
              <a:sym typeface="Arial"/>
            </a:endParaRPr>
          </a:p>
          <a:p>
            <a:pPr marR="28575" lvl="1" indent="0" defTabSz="647700">
              <a:lnSpc>
                <a:spcPct val="81000"/>
              </a:lnSpc>
              <a:spcBef>
                <a:spcPts val="500"/>
              </a:spcBef>
              <a:defRPr sz="1800"/>
            </a:pPr>
            <a:r>
              <a:rPr sz="2000" dirty="0">
                <a:latin typeface="Arial"/>
                <a:ea typeface="Arial"/>
                <a:cs typeface="Arial"/>
                <a:sym typeface="Arial"/>
              </a:rPr>
              <a:t>1.A tired and weak Lee retreated to Appomattox Courthouse, VA.</a:t>
            </a:r>
          </a:p>
          <a:p>
            <a:pPr marR="28575" lvl="1" indent="0" defTabSz="647700">
              <a:lnSpc>
                <a:spcPct val="81000"/>
              </a:lnSpc>
              <a:spcBef>
                <a:spcPts val="500"/>
              </a:spcBef>
              <a:defRPr sz="1800"/>
            </a:pPr>
            <a:r>
              <a:rPr sz="2000" dirty="0">
                <a:latin typeface="Arial"/>
                <a:ea typeface="Arial"/>
                <a:cs typeface="Arial"/>
                <a:sym typeface="Arial"/>
              </a:rPr>
              <a:t>2</a:t>
            </a:r>
            <a:r>
              <a:rPr sz="2000" dirty="0" smtClean="0">
                <a:latin typeface="Arial"/>
                <a:ea typeface="Arial"/>
                <a:cs typeface="Arial"/>
                <a:sym typeface="Arial"/>
              </a:rPr>
              <a:t>.</a:t>
            </a:r>
            <a:r>
              <a:rPr lang="en-US" sz="2000" dirty="0" smtClean="0">
                <a:latin typeface="Arial"/>
                <a:ea typeface="Arial"/>
                <a:cs typeface="Arial"/>
                <a:sym typeface="Arial"/>
              </a:rPr>
              <a:t> </a:t>
            </a:r>
            <a:r>
              <a:rPr sz="2000" dirty="0" smtClean="0">
                <a:latin typeface="Arial"/>
                <a:ea typeface="Arial"/>
                <a:cs typeface="Arial"/>
                <a:sym typeface="Arial"/>
              </a:rPr>
              <a:t>Lee </a:t>
            </a:r>
            <a:r>
              <a:rPr sz="2000" dirty="0">
                <a:latin typeface="Arial"/>
                <a:ea typeface="Arial"/>
                <a:cs typeface="Arial"/>
                <a:sym typeface="Arial"/>
              </a:rPr>
              <a:t>surrendered to grant April 9, 1865.</a:t>
            </a:r>
          </a:p>
          <a:p>
            <a:pPr marR="28575" lvl="1" indent="0" defTabSz="647700">
              <a:lnSpc>
                <a:spcPct val="81000"/>
              </a:lnSpc>
              <a:spcBef>
                <a:spcPts val="500"/>
              </a:spcBef>
              <a:defRPr sz="1800"/>
            </a:pPr>
            <a:r>
              <a:rPr sz="2000" dirty="0">
                <a:latin typeface="Arial"/>
                <a:ea typeface="Arial"/>
                <a:cs typeface="Arial"/>
                <a:sym typeface="Arial"/>
              </a:rPr>
              <a:t>3</a:t>
            </a:r>
            <a:r>
              <a:rPr sz="2000" dirty="0" smtClean="0">
                <a:latin typeface="Arial"/>
                <a:ea typeface="Arial"/>
                <a:cs typeface="Arial"/>
                <a:sym typeface="Arial"/>
              </a:rPr>
              <a:t>.</a:t>
            </a:r>
            <a:r>
              <a:rPr lang="en-US" sz="2000" dirty="0" smtClean="0">
                <a:latin typeface="Arial"/>
                <a:ea typeface="Arial"/>
                <a:cs typeface="Arial"/>
                <a:sym typeface="Arial"/>
              </a:rPr>
              <a:t> </a:t>
            </a:r>
            <a:r>
              <a:rPr sz="2000" dirty="0" smtClean="0">
                <a:latin typeface="Arial"/>
                <a:ea typeface="Arial"/>
                <a:cs typeface="Arial"/>
                <a:sym typeface="Arial"/>
              </a:rPr>
              <a:t>Lee’s </a:t>
            </a:r>
            <a:r>
              <a:rPr sz="2000" dirty="0">
                <a:latin typeface="Arial"/>
                <a:ea typeface="Arial"/>
                <a:cs typeface="Arial"/>
                <a:sym typeface="Arial"/>
              </a:rPr>
              <a:t>men were given 3 days of food and sent home.</a:t>
            </a:r>
          </a:p>
          <a:p>
            <a:pPr marR="28575" lvl="1" indent="0" defTabSz="647700">
              <a:lnSpc>
                <a:spcPct val="81000"/>
              </a:lnSpc>
              <a:spcBef>
                <a:spcPts val="500"/>
              </a:spcBef>
              <a:defRPr sz="1800"/>
            </a:pPr>
            <a:r>
              <a:rPr sz="2000" dirty="0">
                <a:latin typeface="Arial"/>
                <a:ea typeface="Arial"/>
                <a:cs typeface="Arial"/>
                <a:sym typeface="Arial"/>
              </a:rPr>
              <a:t>4</a:t>
            </a:r>
            <a:r>
              <a:rPr sz="2000" dirty="0" smtClean="0">
                <a:latin typeface="Arial"/>
                <a:ea typeface="Arial"/>
                <a:cs typeface="Arial"/>
                <a:sym typeface="Arial"/>
              </a:rPr>
              <a:t>.</a:t>
            </a:r>
            <a:r>
              <a:rPr lang="en-US" sz="2000" dirty="0" smtClean="0">
                <a:latin typeface="Arial"/>
                <a:ea typeface="Arial"/>
                <a:cs typeface="Arial"/>
                <a:sym typeface="Arial"/>
              </a:rPr>
              <a:t> </a:t>
            </a:r>
            <a:r>
              <a:rPr sz="2000" dirty="0" smtClean="0">
                <a:latin typeface="Arial"/>
                <a:ea typeface="Arial"/>
                <a:cs typeface="Arial"/>
                <a:sym typeface="Arial"/>
              </a:rPr>
              <a:t>Jefferson </a:t>
            </a:r>
            <a:r>
              <a:rPr sz="2000" dirty="0">
                <a:latin typeface="Arial"/>
                <a:ea typeface="Arial"/>
                <a:cs typeface="Arial"/>
                <a:sym typeface="Arial"/>
              </a:rPr>
              <a:t>Davis was captured May 1 in Georgia, on his way to Texas.</a:t>
            </a:r>
          </a:p>
          <a:p>
            <a:pPr marR="28575" lvl="1" indent="0" defTabSz="647700">
              <a:lnSpc>
                <a:spcPct val="81000"/>
              </a:lnSpc>
              <a:spcBef>
                <a:spcPts val="500"/>
              </a:spcBef>
              <a:defRPr sz="1800"/>
            </a:pPr>
            <a:endParaRPr sz="2000" dirty="0">
              <a:latin typeface="Arial"/>
              <a:ea typeface="Arial"/>
              <a:cs typeface="Arial"/>
              <a:sym typeface="Arial"/>
            </a:endParaRPr>
          </a:p>
          <a:p>
            <a:pPr marR="28575" lvl="1" indent="0" defTabSz="647700">
              <a:lnSpc>
                <a:spcPct val="81000"/>
              </a:lnSpc>
              <a:spcBef>
                <a:spcPts val="500"/>
              </a:spcBef>
              <a:defRPr sz="1800"/>
            </a:pPr>
            <a:r>
              <a:rPr sz="2100" dirty="0">
                <a:latin typeface="Arial"/>
                <a:ea typeface="Arial"/>
                <a:cs typeface="Arial"/>
                <a:sym typeface="Arial"/>
              </a:rPr>
              <a:t>Six days later Lincoln was assassinated April 14, 1865 at Ford’s Theatre in Washington, DC, by John </a:t>
            </a:r>
            <a:r>
              <a:rPr sz="2100" dirty="0" err="1">
                <a:latin typeface="Arial"/>
                <a:ea typeface="Arial"/>
                <a:cs typeface="Arial"/>
                <a:sym typeface="Arial"/>
              </a:rPr>
              <a:t>Wilks</a:t>
            </a:r>
            <a:r>
              <a:rPr sz="2100" dirty="0">
                <a:latin typeface="Arial"/>
                <a:ea typeface="Arial"/>
                <a:cs typeface="Arial"/>
                <a:sym typeface="Arial"/>
              </a:rPr>
              <a:t> Booth.</a:t>
            </a:r>
          </a:p>
          <a:p>
            <a:pPr marR="28575" lvl="1" indent="0" defTabSz="647700">
              <a:lnSpc>
                <a:spcPct val="81000"/>
              </a:lnSpc>
              <a:spcBef>
                <a:spcPts val="500"/>
              </a:spcBef>
              <a:defRPr sz="1800"/>
            </a:pPr>
            <a:r>
              <a:rPr sz="2100" dirty="0">
                <a:latin typeface="Arial"/>
                <a:ea typeface="Arial"/>
                <a:cs typeface="Arial"/>
                <a:sym typeface="Arial"/>
              </a:rPr>
              <a:t>Booth, jumped on stage after the assassination and yelled “Such is always the fate of tyrants”!</a:t>
            </a:r>
          </a:p>
          <a:p>
            <a:pPr marR="28575" lvl="1" indent="0" defTabSz="647700">
              <a:lnSpc>
                <a:spcPct val="101000"/>
              </a:lnSpc>
              <a:spcBef>
                <a:spcPts val="500"/>
              </a:spcBef>
              <a:defRPr sz="1800"/>
            </a:pPr>
            <a:r>
              <a:rPr sz="2300" dirty="0">
                <a:latin typeface="Arial"/>
                <a:ea typeface="Arial"/>
                <a:cs typeface="Arial"/>
                <a:sym typeface="Arial"/>
              </a:rPr>
              <a:t>   </a:t>
            </a:r>
          </a:p>
          <a:p>
            <a:pPr marR="28575" lvl="1" indent="0" defTabSz="647700">
              <a:lnSpc>
                <a:spcPct val="101000"/>
              </a:lnSpc>
              <a:spcBef>
                <a:spcPts val="500"/>
              </a:spcBef>
              <a:defRPr sz="1800"/>
            </a:pPr>
            <a:r>
              <a:rPr sz="2300" dirty="0">
                <a:latin typeface="Arial"/>
                <a:ea typeface="Arial"/>
                <a:cs typeface="Arial"/>
                <a:sym typeface="Arial"/>
              </a:rPr>
              <a:t>-It was part of a larger conspiracy in an effort to rally the remaining Confederate troops to continue fighting.  It consisted of </a:t>
            </a:r>
            <a:r>
              <a:rPr lang="en-US" sz="2300" dirty="0" smtClean="0">
                <a:latin typeface="Arial"/>
                <a:ea typeface="Arial"/>
                <a:cs typeface="Arial"/>
                <a:sym typeface="Arial"/>
              </a:rPr>
              <a:t>Secretary</a:t>
            </a:r>
            <a:r>
              <a:rPr lang="en-US" sz="2300" baseline="0" dirty="0" smtClean="0">
                <a:latin typeface="Arial"/>
                <a:ea typeface="Arial"/>
                <a:cs typeface="Arial"/>
                <a:sym typeface="Arial"/>
              </a:rPr>
              <a:t> of State, </a:t>
            </a:r>
            <a:r>
              <a:rPr sz="2300" dirty="0" smtClean="0">
                <a:latin typeface="Arial"/>
                <a:ea typeface="Arial"/>
                <a:cs typeface="Arial"/>
                <a:sym typeface="Arial"/>
              </a:rPr>
              <a:t>William </a:t>
            </a:r>
            <a:r>
              <a:rPr sz="2300" dirty="0">
                <a:latin typeface="Arial"/>
                <a:ea typeface="Arial"/>
                <a:cs typeface="Arial"/>
                <a:sym typeface="Arial"/>
              </a:rPr>
              <a:t>H. Seward and Vice President Andrew Johnson. Although Booth succeeded in killing Lincoln, the larger plot failed. Seward was attacked was attacked in his bedroom by a knife, but his son was able to stop the attack, he but recovered from his wounds, and Johnson's would-be assassin fled Washington, D.C. because he chickened out.</a:t>
            </a:r>
            <a:endParaRPr sz="2300" dirty="0">
              <a:latin typeface="Helvetica"/>
              <a:ea typeface="Helvetica"/>
              <a:cs typeface="Helvetica"/>
              <a:sym typeface="Helvetica"/>
            </a:endParaRPr>
          </a:p>
          <a:p>
            <a:pPr marR="28575" lvl="1" indent="0" defTabSz="647700">
              <a:lnSpc>
                <a:spcPct val="81000"/>
              </a:lnSpc>
              <a:spcBef>
                <a:spcPts val="500"/>
              </a:spcBef>
              <a:defRPr sz="1800"/>
            </a:pPr>
            <a:r>
              <a:rPr sz="2400" dirty="0">
                <a:latin typeface="Arial"/>
                <a:ea typeface="Arial"/>
                <a:cs typeface="Arial"/>
                <a:sym typeface="Arial"/>
              </a:rPr>
              <a:t>  - 8 were accused of being accomplices, 4 were hanged, the rest imprisoned.</a:t>
            </a:r>
          </a:p>
          <a:p>
            <a:pPr marR="28575" lvl="1" indent="0" defTabSz="647700">
              <a:lnSpc>
                <a:spcPct val="81000"/>
              </a:lnSpc>
              <a:spcBef>
                <a:spcPts val="500"/>
              </a:spcBef>
              <a:defRPr sz="1800"/>
            </a:pPr>
            <a:endParaRPr sz="2300" dirty="0">
              <a:latin typeface="Arial"/>
              <a:ea typeface="Arial"/>
              <a:cs typeface="Arial"/>
              <a:sym typeface="Arial"/>
            </a:endParaRPr>
          </a:p>
          <a:p>
            <a:pPr lvl="0">
              <a:lnSpc>
                <a:spcPts val="4300"/>
              </a:lnSpc>
              <a:spcBef>
                <a:spcPts val="600"/>
              </a:spcBef>
              <a:defRPr sz="1800"/>
            </a:pPr>
            <a:r>
              <a:rPr sz="2000" dirty="0">
                <a:latin typeface="Helvetica"/>
                <a:ea typeface="Helvetica"/>
                <a:cs typeface="Helvetica"/>
                <a:sym typeface="Helvetica"/>
              </a:rPr>
              <a:t>Lincoln was the first American president to be assassinated,</a:t>
            </a:r>
            <a:r>
              <a:rPr sz="2000" dirty="0">
                <a:solidFill>
                  <a:srgbClr val="0043B4"/>
                </a:solidFill>
                <a:latin typeface="Helvetica"/>
                <a:ea typeface="Helvetica"/>
                <a:cs typeface="Helvetica"/>
                <a:sym typeface="Helvetica"/>
              </a:rPr>
              <a:t>[1]</a:t>
            </a:r>
            <a:r>
              <a:rPr sz="2000" dirty="0">
                <a:latin typeface="Helvetica"/>
                <a:ea typeface="Helvetica"/>
                <a:cs typeface="Helvetica"/>
                <a:sym typeface="Helvetica"/>
              </a:rPr>
              <a:t> though in 1835 an attempt had been made to assassinate Andrew Jackson.</a:t>
            </a:r>
            <a:r>
              <a:rPr sz="2000" dirty="0">
                <a:solidFill>
                  <a:srgbClr val="0043B4"/>
                </a:solidFill>
                <a:latin typeface="Helvetica"/>
                <a:ea typeface="Helvetica"/>
                <a:cs typeface="Helvetica"/>
                <a:sym typeface="Helvetica"/>
              </a:rPr>
              <a:t>[2</a:t>
            </a:r>
            <a:r>
              <a:rPr sz="2000" dirty="0" smtClean="0">
                <a:solidFill>
                  <a:srgbClr val="0043B4"/>
                </a:solidFill>
                <a:latin typeface="Helvetica"/>
                <a:ea typeface="Helvetica"/>
                <a:cs typeface="Helvetica"/>
                <a:sym typeface="Helvetica"/>
              </a:rPr>
              <a:t>]</a:t>
            </a:r>
            <a:endParaRPr sz="2000" dirty="0">
              <a:solidFill>
                <a:srgbClr val="0043B4"/>
              </a:solidFill>
              <a:latin typeface="Helvetica"/>
              <a:ea typeface="Helvetica"/>
              <a:cs typeface="Helvetica"/>
              <a:sym typeface="Helvetic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prstGeom prst="rect">
            <a:avLst/>
          </a:prstGeom>
        </p:spPr>
        <p:txBody>
          <a:bodyPr/>
          <a:lstStyle/>
          <a:p>
            <a:pPr lvl="0"/>
            <a:endParaRPr/>
          </a:p>
        </p:txBody>
      </p:sp>
      <p:sp>
        <p:nvSpPr>
          <p:cNvPr id="46" name="Shape 46"/>
          <p:cNvSpPr>
            <a:spLocks noGrp="1"/>
          </p:cNvSpPr>
          <p:nvPr>
            <p:ph type="body" sz="quarter" idx="1"/>
          </p:nvPr>
        </p:nvSpPr>
        <p:spPr>
          <a:prstGeom prst="rect">
            <a:avLst/>
          </a:prstGeom>
        </p:spPr>
        <p:txBody>
          <a:bodyPr/>
          <a:lstStyle/>
          <a:p>
            <a:pPr marR="28575" lvl="1" indent="0" defTabSz="647700">
              <a:lnSpc>
                <a:spcPct val="81000"/>
              </a:lnSpc>
              <a:spcBef>
                <a:spcPts val="500"/>
              </a:spcBef>
              <a:defRPr sz="1800"/>
            </a:pPr>
            <a:r>
              <a:rPr sz="2100" b="1" dirty="0">
                <a:solidFill>
                  <a:schemeClr val="tx1"/>
                </a:solidFill>
                <a:latin typeface="Arial"/>
                <a:ea typeface="Arial"/>
                <a:cs typeface="Arial"/>
                <a:sym typeface="Arial"/>
              </a:rPr>
              <a:t>Six days </a:t>
            </a:r>
            <a:r>
              <a:rPr sz="2100" dirty="0">
                <a:solidFill>
                  <a:schemeClr val="tx1"/>
                </a:solidFill>
                <a:latin typeface="Arial"/>
                <a:ea typeface="Arial"/>
                <a:cs typeface="Arial"/>
                <a:sym typeface="Arial"/>
              </a:rPr>
              <a:t>later Lincoln was assassinated April 14, 1865 at Ford’s Theatre in Washington, DC, by John </a:t>
            </a:r>
            <a:r>
              <a:rPr sz="2100" dirty="0" err="1">
                <a:solidFill>
                  <a:schemeClr val="tx1"/>
                </a:solidFill>
                <a:latin typeface="Arial"/>
                <a:ea typeface="Arial"/>
                <a:cs typeface="Arial"/>
                <a:sym typeface="Arial"/>
              </a:rPr>
              <a:t>Wilks</a:t>
            </a:r>
            <a:r>
              <a:rPr sz="2100" dirty="0">
                <a:solidFill>
                  <a:schemeClr val="tx1"/>
                </a:solidFill>
                <a:latin typeface="Arial"/>
                <a:ea typeface="Arial"/>
                <a:cs typeface="Arial"/>
                <a:sym typeface="Arial"/>
              </a:rPr>
              <a:t> Booth.</a:t>
            </a:r>
          </a:p>
          <a:p>
            <a:pPr marR="28575" lvl="1" indent="0" defTabSz="647700">
              <a:lnSpc>
                <a:spcPct val="81000"/>
              </a:lnSpc>
              <a:spcBef>
                <a:spcPts val="500"/>
              </a:spcBef>
              <a:defRPr sz="1800"/>
            </a:pPr>
            <a:r>
              <a:rPr sz="2400" dirty="0">
                <a:solidFill>
                  <a:schemeClr val="tx1"/>
                </a:solidFill>
                <a:latin typeface="Arial"/>
                <a:ea typeface="Arial"/>
                <a:cs typeface="Arial"/>
                <a:sym typeface="Arial"/>
              </a:rPr>
              <a:t>Booth, jumped on stage after the assassination and yelled </a:t>
            </a:r>
            <a:r>
              <a:rPr sz="2400" b="1" dirty="0">
                <a:solidFill>
                  <a:schemeClr val="tx1"/>
                </a:solidFill>
                <a:latin typeface="Arial"/>
                <a:ea typeface="Arial"/>
                <a:cs typeface="Arial"/>
                <a:sym typeface="Arial"/>
              </a:rPr>
              <a:t>“Such is always the fate of tyrants”!</a:t>
            </a:r>
          </a:p>
          <a:p>
            <a:pPr marR="28575" lvl="1" indent="0" defTabSz="647700">
              <a:lnSpc>
                <a:spcPct val="101000"/>
              </a:lnSpc>
              <a:spcBef>
                <a:spcPts val="500"/>
              </a:spcBef>
              <a:defRPr sz="1800"/>
            </a:pPr>
            <a:r>
              <a:rPr sz="2600" dirty="0">
                <a:solidFill>
                  <a:schemeClr val="tx1"/>
                </a:solidFill>
                <a:latin typeface="Arial"/>
                <a:ea typeface="Arial"/>
                <a:cs typeface="Arial"/>
                <a:sym typeface="Arial"/>
              </a:rPr>
              <a:t>   </a:t>
            </a:r>
          </a:p>
          <a:p>
            <a:pPr marR="28575" lvl="1" indent="0" defTabSz="647700">
              <a:lnSpc>
                <a:spcPct val="101000"/>
              </a:lnSpc>
              <a:spcBef>
                <a:spcPts val="500"/>
              </a:spcBef>
              <a:defRPr sz="1800"/>
            </a:pPr>
            <a:r>
              <a:rPr sz="2600" dirty="0">
                <a:solidFill>
                  <a:schemeClr val="tx1"/>
                </a:solidFill>
                <a:latin typeface="Arial"/>
                <a:ea typeface="Arial"/>
                <a:cs typeface="Arial"/>
                <a:sym typeface="Arial"/>
              </a:rPr>
              <a:t>	</a:t>
            </a:r>
            <a:r>
              <a:rPr sz="2600" dirty="0">
                <a:solidFill>
                  <a:schemeClr val="tx1"/>
                </a:solidFill>
                <a:latin typeface="Helvetica"/>
                <a:ea typeface="Helvetica"/>
                <a:cs typeface="Helvetica"/>
                <a:sym typeface="Helvetica"/>
              </a:rPr>
              <a:t>It was</a:t>
            </a:r>
            <a:r>
              <a:rPr sz="2000" dirty="0">
                <a:solidFill>
                  <a:schemeClr val="tx1"/>
                </a:solidFill>
                <a:latin typeface="Helvetica"/>
                <a:ea typeface="Helvetica"/>
                <a:cs typeface="Helvetica"/>
                <a:sym typeface="Helvetica"/>
              </a:rPr>
              <a:t> </a:t>
            </a:r>
            <a:r>
              <a:rPr sz="2300" dirty="0">
                <a:solidFill>
                  <a:schemeClr val="tx1"/>
                </a:solidFill>
                <a:latin typeface="Helvetica"/>
                <a:ea typeface="Helvetica"/>
                <a:cs typeface="Helvetica"/>
                <a:sym typeface="Helvetica"/>
              </a:rPr>
              <a:t>part of a larger conspiracy in an effort to rally the remaining Confederate troops to continue fighting.  It consisted </a:t>
            </a:r>
            <a:r>
              <a:rPr sz="2300" dirty="0" smtClean="0">
                <a:solidFill>
                  <a:schemeClr val="tx1"/>
                </a:solidFill>
                <a:latin typeface="Helvetica"/>
                <a:ea typeface="Helvetica"/>
                <a:cs typeface="Helvetica"/>
                <a:sym typeface="Helvetica"/>
              </a:rPr>
              <a:t>of</a:t>
            </a:r>
            <a:r>
              <a:rPr lang="en-US" sz="2300" dirty="0" smtClean="0">
                <a:solidFill>
                  <a:schemeClr val="tx1"/>
                </a:solidFill>
                <a:latin typeface="Helvetica"/>
                <a:ea typeface="Helvetica"/>
                <a:cs typeface="Helvetica"/>
                <a:sym typeface="Helvetica"/>
              </a:rPr>
              <a:t> Secretary</a:t>
            </a:r>
            <a:r>
              <a:rPr lang="en-US" sz="2300" baseline="0" dirty="0" smtClean="0">
                <a:solidFill>
                  <a:schemeClr val="tx1"/>
                </a:solidFill>
                <a:latin typeface="Helvetica"/>
                <a:ea typeface="Helvetica"/>
                <a:cs typeface="Helvetica"/>
                <a:sym typeface="Helvetica"/>
              </a:rPr>
              <a:t> </a:t>
            </a:r>
            <a:r>
              <a:rPr lang="en-US" sz="2300" dirty="0" smtClean="0">
                <a:solidFill>
                  <a:schemeClr val="tx1"/>
                </a:solidFill>
                <a:latin typeface="Helvetica"/>
                <a:ea typeface="Helvetica"/>
                <a:cs typeface="Helvetica"/>
                <a:sym typeface="Helvetica"/>
              </a:rPr>
              <a:t>of State, William H. Seward and Vice President Andrew Johnson.</a:t>
            </a:r>
            <a:r>
              <a:rPr lang="en-US" sz="2300" baseline="0" dirty="0" smtClean="0">
                <a:solidFill>
                  <a:schemeClr val="tx1"/>
                </a:solidFill>
                <a:latin typeface="Helvetica"/>
                <a:ea typeface="Helvetica"/>
                <a:cs typeface="Helvetica"/>
                <a:sym typeface="Helvetica"/>
              </a:rPr>
              <a:t> </a:t>
            </a:r>
            <a:r>
              <a:rPr sz="2300" dirty="0" smtClean="0">
                <a:solidFill>
                  <a:schemeClr val="tx1"/>
                </a:solidFill>
                <a:latin typeface="Helvetica"/>
                <a:ea typeface="Helvetica"/>
                <a:cs typeface="Helvetica"/>
                <a:sym typeface="Helvetica"/>
              </a:rPr>
              <a:t>Although </a:t>
            </a:r>
            <a:r>
              <a:rPr sz="2300" dirty="0">
                <a:solidFill>
                  <a:schemeClr val="tx1"/>
                </a:solidFill>
                <a:latin typeface="Helvetica"/>
                <a:ea typeface="Helvetica"/>
                <a:cs typeface="Helvetica"/>
                <a:sym typeface="Helvetica"/>
              </a:rPr>
              <a:t>Booth succeeded in killing Lincoln, the larger plot failed. Seward was attacked was attacked in his bedroom by a knife, but his son was able to stop the attack, he but recovered from his wounds, and Johnson's would-be assassin </a:t>
            </a:r>
            <a:r>
              <a:rPr sz="2300" dirty="0" smtClean="0">
                <a:solidFill>
                  <a:schemeClr val="tx1"/>
                </a:solidFill>
                <a:latin typeface="Helvetica"/>
                <a:ea typeface="Helvetica"/>
                <a:cs typeface="Helvetica"/>
                <a:sym typeface="Helvetica"/>
              </a:rPr>
              <a:t>fled</a:t>
            </a:r>
            <a:r>
              <a:rPr lang="en-US" sz="2300" dirty="0" smtClean="0">
                <a:solidFill>
                  <a:schemeClr val="tx1"/>
                </a:solidFill>
                <a:latin typeface="Helvetica"/>
                <a:ea typeface="Helvetica"/>
                <a:cs typeface="Helvetica"/>
                <a:sym typeface="Helvetica"/>
              </a:rPr>
              <a:t> Washington,</a:t>
            </a:r>
            <a:r>
              <a:rPr lang="en-US" sz="2300" baseline="0" dirty="0" smtClean="0">
                <a:solidFill>
                  <a:schemeClr val="tx1"/>
                </a:solidFill>
                <a:latin typeface="Helvetica"/>
                <a:ea typeface="Helvetica"/>
                <a:cs typeface="Helvetica"/>
                <a:sym typeface="Helvetica"/>
              </a:rPr>
              <a:t> D.C. </a:t>
            </a:r>
            <a:r>
              <a:rPr sz="2300" dirty="0" smtClean="0">
                <a:solidFill>
                  <a:schemeClr val="tx1"/>
                </a:solidFill>
                <a:latin typeface="Helvetica"/>
                <a:ea typeface="Helvetica"/>
                <a:cs typeface="Helvetica"/>
                <a:sym typeface="Helvetica"/>
              </a:rPr>
              <a:t>because </a:t>
            </a:r>
            <a:r>
              <a:rPr sz="2300" dirty="0">
                <a:solidFill>
                  <a:schemeClr val="tx1"/>
                </a:solidFill>
                <a:latin typeface="Helvetica"/>
                <a:ea typeface="Helvetica"/>
                <a:cs typeface="Helvetica"/>
                <a:sym typeface="Helvetica"/>
              </a:rPr>
              <a:t>he chickened out.</a:t>
            </a:r>
          </a:p>
          <a:p>
            <a:pPr marR="28575" lvl="1" indent="0" defTabSz="647700">
              <a:lnSpc>
                <a:spcPct val="81000"/>
              </a:lnSpc>
              <a:spcBef>
                <a:spcPts val="500"/>
              </a:spcBef>
              <a:defRPr sz="1800"/>
            </a:pPr>
            <a:r>
              <a:rPr sz="2400" dirty="0">
                <a:solidFill>
                  <a:schemeClr val="tx1"/>
                </a:solidFill>
                <a:latin typeface="Arial"/>
                <a:ea typeface="Arial"/>
                <a:cs typeface="Arial"/>
                <a:sym typeface="Arial"/>
              </a:rPr>
              <a:t>  - 8 were accused of being accomplices, 4 were hanged, the rest imprisoned.</a:t>
            </a:r>
          </a:p>
          <a:p>
            <a:pPr marR="28575" lvl="1" indent="0" defTabSz="647700">
              <a:lnSpc>
                <a:spcPct val="81000"/>
              </a:lnSpc>
              <a:spcBef>
                <a:spcPts val="500"/>
              </a:spcBef>
              <a:defRPr sz="1800"/>
            </a:pPr>
            <a:endParaRPr sz="2400" dirty="0">
              <a:solidFill>
                <a:schemeClr val="tx1"/>
              </a:solidFill>
              <a:latin typeface="Arial"/>
              <a:ea typeface="Arial"/>
              <a:cs typeface="Arial"/>
              <a:sym typeface="Arial"/>
            </a:endParaRPr>
          </a:p>
          <a:p>
            <a:pPr lvl="0">
              <a:lnSpc>
                <a:spcPts val="4700"/>
              </a:lnSpc>
              <a:spcBef>
                <a:spcPts val="600"/>
              </a:spcBef>
              <a:defRPr sz="1800"/>
            </a:pPr>
            <a:r>
              <a:rPr sz="2400" dirty="0">
                <a:solidFill>
                  <a:schemeClr val="tx1"/>
                </a:solidFill>
                <a:latin typeface="Helvetica"/>
                <a:ea typeface="Helvetica"/>
                <a:cs typeface="Helvetica"/>
                <a:sym typeface="Helvetica"/>
              </a:rPr>
              <a:t>Lincoln was the first American president to be </a:t>
            </a:r>
            <a:r>
              <a:rPr sz="2400" dirty="0" smtClean="0">
                <a:solidFill>
                  <a:schemeClr val="tx1"/>
                </a:solidFill>
                <a:latin typeface="Helvetica"/>
                <a:ea typeface="Helvetica"/>
                <a:cs typeface="Helvetica"/>
                <a:sym typeface="Helvetica"/>
              </a:rPr>
              <a:t>assassinated,</a:t>
            </a:r>
            <a:r>
              <a:rPr lang="en-US" sz="2400" baseline="0" dirty="0" smtClean="0">
                <a:solidFill>
                  <a:schemeClr val="tx1"/>
                </a:solidFill>
                <a:latin typeface="Helvetica"/>
                <a:ea typeface="Helvetica"/>
                <a:cs typeface="Helvetica"/>
                <a:sym typeface="Helvetica"/>
              </a:rPr>
              <a:t> </a:t>
            </a:r>
            <a:r>
              <a:rPr sz="2400" dirty="0" smtClean="0">
                <a:solidFill>
                  <a:schemeClr val="tx1"/>
                </a:solidFill>
                <a:latin typeface="Helvetica"/>
                <a:ea typeface="Helvetica"/>
                <a:cs typeface="Helvetica"/>
                <a:sym typeface="Helvetica"/>
              </a:rPr>
              <a:t>though </a:t>
            </a:r>
            <a:r>
              <a:rPr sz="2400" dirty="0">
                <a:solidFill>
                  <a:schemeClr val="tx1"/>
                </a:solidFill>
                <a:latin typeface="Helvetica"/>
                <a:ea typeface="Helvetica"/>
                <a:cs typeface="Helvetica"/>
                <a:sym typeface="Helvetica"/>
              </a:rPr>
              <a:t>in 1835 an attempt had been made to assassinate Andrew Jackson</a:t>
            </a:r>
            <a:r>
              <a:rPr sz="2400" dirty="0" smtClean="0">
                <a:solidFill>
                  <a:schemeClr val="tx1"/>
                </a:solidFill>
                <a:latin typeface="Helvetica"/>
                <a:ea typeface="Helvetica"/>
                <a:cs typeface="Helvetica"/>
                <a:sym typeface="Helvetica"/>
              </a:rPr>
              <a:t>.</a:t>
            </a:r>
            <a:endParaRPr sz="2400" dirty="0">
              <a:solidFill>
                <a:schemeClr val="tx1"/>
              </a:solidFill>
              <a:latin typeface="Helvetica"/>
              <a:ea typeface="Helvetica"/>
              <a:cs typeface="Helvetica"/>
              <a:sym typeface="Helvetica"/>
            </a:endParaRPr>
          </a:p>
          <a:p>
            <a:pPr lvl="0">
              <a:lnSpc>
                <a:spcPts val="4000"/>
              </a:lnSpc>
              <a:spcBef>
                <a:spcPts val="600"/>
              </a:spcBef>
              <a:defRPr sz="1800"/>
            </a:pPr>
            <a:endParaRPr sz="2100" dirty="0">
              <a:solidFill>
                <a:schemeClr val="tx1"/>
              </a:solidFill>
              <a:latin typeface="Helvetica"/>
              <a:ea typeface="Helvetica"/>
              <a:cs typeface="Helvetica"/>
              <a:sym typeface="Helvetica"/>
            </a:endParaRPr>
          </a:p>
          <a:p>
            <a:pPr lvl="0">
              <a:lnSpc>
                <a:spcPct val="81000"/>
              </a:lnSpc>
              <a:spcBef>
                <a:spcPts val="400"/>
              </a:spcBef>
              <a:defRPr sz="1800"/>
            </a:pPr>
            <a:endParaRPr sz="2100" dirty="0">
              <a:solidFill>
                <a:schemeClr val="tx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prstGeom prst="rect">
            <a:avLst/>
          </a:prstGeom>
        </p:spPr>
        <p:txBody>
          <a:bodyPr/>
          <a:lstStyle/>
          <a:p>
            <a:pPr lvl="0"/>
            <a:endParaRPr/>
          </a:p>
        </p:txBody>
      </p:sp>
      <p:sp>
        <p:nvSpPr>
          <p:cNvPr id="54" name="Shape 54"/>
          <p:cNvSpPr>
            <a:spLocks noGrp="1"/>
          </p:cNvSpPr>
          <p:nvPr>
            <p:ph type="body" sz="quarter" idx="1"/>
          </p:nvPr>
        </p:nvSpPr>
        <p:spPr>
          <a:prstGeom prst="rect">
            <a:avLst/>
          </a:prstGeom>
        </p:spPr>
        <p:txBody>
          <a:bodyPr/>
          <a:lstStyle/>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171717"/>
              </a:solidFill>
              <a:latin typeface="Arial"/>
              <a:ea typeface="Arial"/>
              <a:cs typeface="Arial"/>
              <a:sym typeface="Arial"/>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171717"/>
              </a:solidFill>
              <a:latin typeface="Arial"/>
              <a:ea typeface="Arial"/>
              <a:cs typeface="Arial"/>
              <a:sym typeface="Arial"/>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171717"/>
                </a:solidFill>
                <a:latin typeface="Arial"/>
                <a:ea typeface="Arial"/>
                <a:cs typeface="Arial"/>
                <a:sym typeface="Arial"/>
              </a:rPr>
              <a:t>The war had destroyed two thirds of southern shipping and 9,000 miles of railroads.  It had destroyed farmland, farm buildings and farm machinery, work animals, and 1/3 of livestock.  </a:t>
            </a: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171717"/>
              </a:solidFill>
              <a:latin typeface="Arial"/>
              <a:ea typeface="Arial"/>
              <a:cs typeface="Arial"/>
              <a:sym typeface="Arial"/>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171717"/>
                </a:solidFill>
                <a:latin typeface="Arial"/>
                <a:ea typeface="Arial"/>
                <a:cs typeface="Arial"/>
                <a:sym typeface="Arial"/>
              </a:rPr>
              <a:t>It had destroyed bridges, canals and thousands of miles of roads.  </a:t>
            </a: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171717"/>
              </a:solidFill>
              <a:latin typeface="Arial"/>
              <a:ea typeface="Arial"/>
              <a:cs typeface="Arial"/>
              <a:sym typeface="Arial"/>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171717"/>
                </a:solidFill>
                <a:latin typeface="Arial"/>
                <a:ea typeface="Arial"/>
                <a:cs typeface="Arial"/>
                <a:sym typeface="Arial"/>
              </a:rPr>
              <a:t>The North had lost 364,000 soldiers, including 38,000 African Americans.</a:t>
            </a: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171717"/>
                </a:solidFill>
                <a:latin typeface="Arial"/>
                <a:ea typeface="Arial"/>
                <a:cs typeface="Arial"/>
                <a:sym typeface="Arial"/>
              </a:rPr>
              <a:t>The South, 260,000 soldiers 1/5 of its white men.  1 out of every 3 men were killed or injured.</a:t>
            </a: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171717"/>
              </a:solidFill>
              <a:latin typeface="Arial"/>
              <a:ea typeface="Arial"/>
              <a:cs typeface="Arial"/>
              <a:sym typeface="Arial"/>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171717"/>
                </a:solidFill>
                <a:latin typeface="Arial"/>
                <a:ea typeface="Arial"/>
                <a:cs typeface="Arial"/>
                <a:sym typeface="Arial"/>
              </a:rPr>
              <a:t>After the Civil war, the south was in shambles.  These are pictures of Richmond, Virginia after the war.</a:t>
            </a: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171717"/>
                </a:solidFill>
                <a:latin typeface="Arial"/>
                <a:ea typeface="Arial"/>
                <a:cs typeface="Arial"/>
                <a:sym typeface="Arial"/>
              </a:rPr>
              <a:t>The South needs to be rebuilt.</a:t>
            </a: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171717"/>
              </a:solidFill>
              <a:latin typeface="Arial"/>
              <a:ea typeface="Arial"/>
              <a:cs typeface="Arial"/>
              <a:sym typeface="Arial"/>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171717"/>
                </a:solidFill>
                <a:latin typeface="Arial"/>
                <a:ea typeface="Arial"/>
                <a:cs typeface="Arial"/>
                <a:sym typeface="Arial"/>
              </a:rPr>
              <a:t>The North now has to decide what they are going to with the South.  They were once their enemy, but they are also a part of the United States.  Should they punish them?  What would you do?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pPr lvl="0"/>
            <a:endParaRPr/>
          </a:p>
        </p:txBody>
      </p:sp>
      <p:sp>
        <p:nvSpPr>
          <p:cNvPr id="61" name="Shape 61"/>
          <p:cNvSpPr>
            <a:spLocks noGrp="1"/>
          </p:cNvSpPr>
          <p:nvPr>
            <p:ph type="body" sz="quarter" idx="1"/>
          </p:nvPr>
        </p:nvSpPr>
        <p:spPr>
          <a:prstGeom prst="rect">
            <a:avLst/>
          </a:prstGeom>
        </p:spPr>
        <p:txBody>
          <a:bodyPr/>
          <a:lstStyle/>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The war had destroyed two thirds of southern shipping and 9,000 miles of railroads.  It had destroyed farmland, farm buildings and farm machinery, work animals, and 1/3 of livestock.  </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dirty="0">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It had destroyed bridges, canals and thousands of miles of roads.  </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dirty="0">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The North had lost 364,000 soldiers, including 38,000 African Americans.</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The South, 260,000 soldiers 1/5 of its white men.  1 out of every 3 men were killed or injured.</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dirty="0">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After the Civil war, the south was in shambles.  These are pictures of Richmond, Virginia after the war.</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The South needs to be rebuilt.</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dirty="0">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The North now has to decide what they are going to with the South.  They were once their enemy, but they are also a part of the United States.  Should they punish them?  What would you 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pPr lvl="0"/>
            <a:endParaRPr/>
          </a:p>
        </p:txBody>
      </p:sp>
      <p:sp>
        <p:nvSpPr>
          <p:cNvPr id="68" name="Shape 68"/>
          <p:cNvSpPr>
            <a:spLocks noGrp="1"/>
          </p:cNvSpPr>
          <p:nvPr>
            <p:ph type="body" sz="quarter" idx="1"/>
          </p:nvPr>
        </p:nvSpPr>
        <p:spPr>
          <a:prstGeom prst="rect">
            <a:avLst/>
          </a:prstGeom>
        </p:spPr>
        <p:txBody>
          <a:bodyPr/>
          <a:lstStyle/>
          <a:p>
            <a:pPr lvl="0">
              <a:defRPr sz="1800"/>
            </a:pPr>
            <a:r>
              <a:rPr sz="1600"/>
              <a:t>The South was destroyed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pPr lvl="0"/>
            <a:endParaRPr/>
          </a:p>
        </p:txBody>
      </p:sp>
      <p:sp>
        <p:nvSpPr>
          <p:cNvPr id="77" name="Shape 77"/>
          <p:cNvSpPr>
            <a:spLocks noGrp="1"/>
          </p:cNvSpPr>
          <p:nvPr>
            <p:ph type="body" sz="quarter" idx="1"/>
          </p:nvPr>
        </p:nvSpPr>
        <p:spPr>
          <a:prstGeom prst="rect">
            <a:avLst/>
          </a:prstGeom>
        </p:spPr>
        <p:txBody>
          <a:bodyPr/>
          <a:lstStyle/>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171717"/>
                </a:solidFill>
                <a:latin typeface="Arial"/>
                <a:ea typeface="Arial"/>
                <a:cs typeface="Arial"/>
                <a:sym typeface="Arial"/>
              </a:rPr>
              <a:t>The war had destroyed two thirds of southern shipping and 9,000 miles of railroads.  It had destroyed farmland, farm buildings and farm machinery, work animals, and 1/3 of livestock.  </a:t>
            </a: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171717"/>
              </a:solidFill>
              <a:latin typeface="Arial"/>
              <a:ea typeface="Arial"/>
              <a:cs typeface="Arial"/>
              <a:sym typeface="Arial"/>
            </a:endParaRP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171717"/>
                </a:solidFill>
                <a:latin typeface="Arial"/>
                <a:ea typeface="Arial"/>
                <a:cs typeface="Arial"/>
                <a:sym typeface="Arial"/>
              </a:rPr>
              <a:t>It had destroyed bridges, canals and thousands of miles of roads.  </a:t>
            </a: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171717"/>
              </a:solidFill>
              <a:latin typeface="Arial"/>
              <a:ea typeface="Arial"/>
              <a:cs typeface="Arial"/>
              <a:sym typeface="Arial"/>
            </a:endParaRP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171717"/>
                </a:solidFill>
                <a:latin typeface="Arial"/>
                <a:ea typeface="Arial"/>
                <a:cs typeface="Arial"/>
                <a:sym typeface="Arial"/>
              </a:rPr>
              <a:t>The North had lost 364,000 soldiers, including 38,000 African Americans.</a:t>
            </a: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171717"/>
                </a:solidFill>
                <a:latin typeface="Arial"/>
                <a:ea typeface="Arial"/>
                <a:cs typeface="Arial"/>
                <a:sym typeface="Arial"/>
              </a:rPr>
              <a:t>The South, 260,000 soldiers 1/5 of its white men.  1 out of every 3 men were killed or injured.</a:t>
            </a: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171717"/>
              </a:solidFill>
              <a:latin typeface="Arial"/>
              <a:ea typeface="Arial"/>
              <a:cs typeface="Arial"/>
              <a:sym typeface="Arial"/>
            </a:endParaRP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171717"/>
                </a:solidFill>
                <a:latin typeface="Arial"/>
                <a:ea typeface="Arial"/>
                <a:cs typeface="Arial"/>
                <a:sym typeface="Arial"/>
              </a:rPr>
              <a:t>After the Civil war, the south was in shambles.  These are pictures of Richmond, Virginia after the war.</a:t>
            </a: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171717"/>
                </a:solidFill>
                <a:latin typeface="Arial"/>
                <a:ea typeface="Arial"/>
                <a:cs typeface="Arial"/>
                <a:sym typeface="Arial"/>
              </a:rPr>
              <a:t>The South needs to be rebuilt.</a:t>
            </a: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a:solidFill>
                <a:srgbClr val="171717"/>
              </a:solidFill>
              <a:latin typeface="Arial"/>
              <a:ea typeface="Arial"/>
              <a:cs typeface="Arial"/>
              <a:sym typeface="Arial"/>
            </a:endParaRPr>
          </a:p>
          <a:p>
            <a:pPr marL="114300" lvl="0">
              <a:lnSpc>
                <a:spcPts val="2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700">
                <a:solidFill>
                  <a:srgbClr val="171717"/>
                </a:solidFill>
                <a:latin typeface="Arial"/>
                <a:ea typeface="Arial"/>
                <a:cs typeface="Arial"/>
                <a:sym typeface="Arial"/>
              </a:rPr>
              <a:t>The North now has to decide what they are going to with the South.  They were once their enemy, but they are also a part of the United States.  Should they punish them?  What would you do?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solidFill>
                  <a:srgbClr val="171717"/>
                </a:solidFill>
                <a:latin typeface="Arial"/>
                <a:ea typeface="Arial"/>
                <a:cs typeface="Arial"/>
                <a:sym typeface="Arial"/>
              </a:rPr>
              <a:t>The war had destroyed two thirds of southern shipping and 9,000 miles of railroads.  It had destroyed farmland, farm buildings and farm machinery, work animals, and 1/3 of livestock.  </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solidFill>
                  <a:srgbClr val="171717"/>
                </a:solidFill>
                <a:latin typeface="Arial"/>
                <a:ea typeface="Arial"/>
                <a:cs typeface="Arial"/>
                <a:sym typeface="Arial"/>
              </a:rPr>
              <a:t>It had destroyed bridges, canals and thousands of miles of roads.  </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solidFill>
                  <a:srgbClr val="171717"/>
                </a:solidFill>
                <a:latin typeface="Arial"/>
                <a:ea typeface="Arial"/>
                <a:cs typeface="Arial"/>
                <a:sym typeface="Arial"/>
              </a:rPr>
              <a:t>The North had lost 364,000 soldiers, including 38,000 African Americans.</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solidFill>
                  <a:srgbClr val="171717"/>
                </a:solidFill>
                <a:latin typeface="Arial"/>
                <a:ea typeface="Arial"/>
                <a:cs typeface="Arial"/>
                <a:sym typeface="Arial"/>
              </a:rPr>
              <a:t>The South, 260,000 soldiers 1/5 of its white men.  1 out of every 3 men were killed or injured.</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solidFill>
                  <a:srgbClr val="171717"/>
                </a:solidFill>
                <a:latin typeface="Arial"/>
                <a:ea typeface="Arial"/>
                <a:cs typeface="Arial"/>
                <a:sym typeface="Arial"/>
              </a:rPr>
              <a:t>After the Civil war, the south was in shambles.  These are pictures of Richmond, Virginia after the war.</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solidFill>
                  <a:srgbClr val="171717"/>
                </a:solidFill>
                <a:latin typeface="Arial"/>
                <a:ea typeface="Arial"/>
                <a:cs typeface="Arial"/>
                <a:sym typeface="Arial"/>
              </a:rPr>
              <a:t>The South needs to be rebuilt.</a:t>
            </a: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a:solidFill>
                <a:srgbClr val="171717"/>
              </a:solidFill>
              <a:latin typeface="Arial"/>
              <a:ea typeface="Arial"/>
              <a:cs typeface="Arial"/>
              <a:sym typeface="Arial"/>
            </a:endParaRPr>
          </a:p>
          <a:p>
            <a:pPr marL="114300" lvl="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a:solidFill>
                  <a:srgbClr val="171717"/>
                </a:solidFill>
                <a:latin typeface="Arial"/>
                <a:ea typeface="Arial"/>
                <a:cs typeface="Arial"/>
                <a:sym typeface="Arial"/>
              </a:rPr>
              <a:t>The North now has to decide what they are going to with the South.  They were once their enemy, but they are also a part of the United States.  Should they punish them?  What would you do? </a:t>
            </a: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600">
              <a:solidFill>
                <a:srgbClr val="171717"/>
              </a:solidFill>
              <a:latin typeface="Arial"/>
              <a:ea typeface="Arial"/>
              <a:cs typeface="Arial"/>
              <a:sym typeface="Arial"/>
            </a:endParaRPr>
          </a:p>
          <a:p>
            <a:pPr marL="114300" lvl="0">
              <a:lnSpc>
                <a:spcPts val="31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600">
                <a:solidFill>
                  <a:srgbClr val="171717"/>
                </a:solidFill>
                <a:latin typeface="Arial"/>
                <a:ea typeface="Arial"/>
                <a:cs typeface="Arial"/>
                <a:sym typeface="Arial"/>
              </a:rPr>
              <a:t>Many plantation owners were surprised when their former slaves refused to work for them for pay.  But some did, and the reconstruction process began.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pPr lvl="0"/>
            <a:endParaRPr/>
          </a:p>
        </p:txBody>
      </p:sp>
      <p:sp>
        <p:nvSpPr>
          <p:cNvPr id="106" name="Shape 106"/>
          <p:cNvSpPr>
            <a:spLocks noGrp="1"/>
          </p:cNvSpPr>
          <p:nvPr>
            <p:ph type="body" sz="quarter" idx="1"/>
          </p:nvPr>
        </p:nvSpPr>
        <p:spPr>
          <a:prstGeom prst="rect">
            <a:avLst/>
          </a:prstGeom>
        </p:spPr>
        <p:txBody>
          <a:bodyPr/>
          <a:lstStyle/>
          <a:p>
            <a:pPr marR="28575" lvl="1" indent="0" defTabSz="647700">
              <a:lnSpc>
                <a:spcPct val="81000"/>
              </a:lnSpc>
              <a:spcBef>
                <a:spcPts val="500"/>
              </a:spcBef>
              <a:defRPr sz="1800"/>
            </a:pPr>
            <a:r>
              <a:rPr b="1" dirty="0">
                <a:latin typeface="Arial"/>
                <a:ea typeface="Arial"/>
                <a:cs typeface="Arial"/>
                <a:sym typeface="Arial"/>
              </a:rPr>
              <a:t>So this civil war outlawed Slavery, but it could not outlaw racism - and that would be the biggest challenge of </a:t>
            </a:r>
            <a:r>
              <a:rPr b="1" dirty="0" smtClean="0">
                <a:latin typeface="Arial"/>
                <a:ea typeface="Arial"/>
                <a:cs typeface="Arial"/>
                <a:sym typeface="Arial"/>
              </a:rPr>
              <a:t>R</a:t>
            </a:r>
            <a:r>
              <a:rPr lang="en-US" b="1" dirty="0" smtClean="0">
                <a:latin typeface="Arial"/>
                <a:ea typeface="Arial"/>
                <a:cs typeface="Arial"/>
                <a:sym typeface="Arial"/>
              </a:rPr>
              <a:t>e</a:t>
            </a:r>
            <a:r>
              <a:rPr b="1" dirty="0" smtClean="0">
                <a:latin typeface="Arial"/>
                <a:ea typeface="Arial"/>
                <a:cs typeface="Arial"/>
                <a:sym typeface="Arial"/>
              </a:rPr>
              <a:t>construction</a:t>
            </a:r>
            <a:endParaRPr sz="1700" b="1" dirty="0">
              <a:solidFill>
                <a:srgbClr val="0043B4"/>
              </a:solidFill>
              <a:latin typeface="Helvetica"/>
              <a:ea typeface="Helvetica"/>
              <a:cs typeface="Helvetica"/>
              <a:sym typeface="Helvetica"/>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100" dirty="0">
              <a:solidFill>
                <a:srgbClr val="0043B4"/>
              </a:solidFill>
              <a:latin typeface="Helvetica"/>
              <a:ea typeface="Helvetica"/>
              <a:cs typeface="Helvetica"/>
              <a:sym typeface="Helvetica"/>
            </a:endParaRPr>
          </a:p>
          <a:p>
            <a:pPr marL="114300" lvl="0">
              <a:lnSpc>
                <a:spcPts val="1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dirty="0">
                <a:solidFill>
                  <a:srgbClr val="171717"/>
                </a:solidFill>
                <a:latin typeface="Arial"/>
                <a:ea typeface="Arial"/>
                <a:cs typeface="Arial"/>
                <a:sym typeface="Arial"/>
              </a:rPr>
              <a:t>^. (Lincoln)How and when should the southern states be allowed to resume their role in the Union?  Should the South be punished for its actions or be forgiven and allowed to recover quickly?  Now that black southerners were free, would the races have equal rights?  Did the Civil War itself show the need for a stronger Federal Government? </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b="1" dirty="0">
                <a:solidFill>
                  <a:srgbClr val="171717"/>
                </a:solidFill>
                <a:latin typeface="Arial"/>
                <a:ea typeface="Arial"/>
                <a:cs typeface="Arial"/>
                <a:sym typeface="Arial"/>
              </a:rPr>
              <a:t>Plans Emerge. </a:t>
            </a:r>
            <a:r>
              <a:rPr sz="1900" dirty="0">
                <a:solidFill>
                  <a:srgbClr val="171717"/>
                </a:solidFill>
                <a:latin typeface="Arial"/>
                <a:ea typeface="Arial"/>
                <a:cs typeface="Arial"/>
                <a:sym typeface="Arial"/>
              </a:rPr>
              <a:t> The first was the Lincoln Plan. Lincoln had begun his postwar plan around December 1863.  </a:t>
            </a:r>
          </a:p>
          <a:p>
            <a:pPr marL="114300" lvl="0">
              <a:lnSpc>
                <a:spcPts val="2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b="1" dirty="0">
                <a:solidFill>
                  <a:srgbClr val="171717"/>
                </a:solidFill>
                <a:latin typeface="Arial"/>
                <a:ea typeface="Arial"/>
                <a:cs typeface="Arial"/>
                <a:sym typeface="Arial"/>
              </a:rPr>
              <a:t>In December 1863, Lincoln issued the Proclamation of Amnesty and Reconstruction, which outlined a path by which each southern state could rejoin the Union.</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dirty="0">
                <a:solidFill>
                  <a:srgbClr val="171717"/>
                </a:solidFill>
                <a:latin typeface="Arial"/>
                <a:ea typeface="Arial"/>
                <a:cs typeface="Arial"/>
                <a:sym typeface="Arial"/>
              </a:rPr>
              <a:t>1. Oath to the allegiance to the Union and accept emancipation.</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dirty="0">
                <a:solidFill>
                  <a:srgbClr val="171717"/>
                </a:solidFill>
                <a:latin typeface="Arial"/>
                <a:ea typeface="Arial"/>
                <a:cs typeface="Arial"/>
                <a:sym typeface="Arial"/>
              </a:rPr>
              <a:t>4. His plan </a:t>
            </a:r>
            <a:r>
              <a:rPr sz="1900" dirty="0" smtClean="0">
                <a:solidFill>
                  <a:srgbClr val="171717"/>
                </a:solidFill>
                <a:latin typeface="Arial"/>
                <a:ea typeface="Arial"/>
                <a:cs typeface="Arial"/>
                <a:sym typeface="Arial"/>
              </a:rPr>
              <a:t>excluded </a:t>
            </a:r>
            <a:r>
              <a:rPr sz="1900" dirty="0">
                <a:solidFill>
                  <a:srgbClr val="171717"/>
                </a:solidFill>
                <a:latin typeface="Arial"/>
                <a:ea typeface="Arial"/>
                <a:cs typeface="Arial"/>
                <a:sym typeface="Arial"/>
              </a:rPr>
              <a:t>some southerners from taking the oaths: Confederate government officials, army and naval officers, as well as those military officers who had resigned from congress or from </a:t>
            </a:r>
            <a:r>
              <a:rPr lang="en-US" sz="1900" dirty="0" smtClean="0">
                <a:solidFill>
                  <a:srgbClr val="171717"/>
                </a:solidFill>
                <a:latin typeface="Arial"/>
                <a:ea typeface="Arial"/>
                <a:cs typeface="Arial"/>
                <a:sym typeface="Arial"/>
              </a:rPr>
              <a:t>U.S</a:t>
            </a:r>
            <a:r>
              <a:rPr sz="1900" dirty="0" smtClean="0">
                <a:solidFill>
                  <a:srgbClr val="171717"/>
                </a:solidFill>
                <a:latin typeface="Arial"/>
                <a:ea typeface="Arial"/>
                <a:cs typeface="Arial"/>
                <a:sym typeface="Arial"/>
              </a:rPr>
              <a:t>. </a:t>
            </a:r>
            <a:r>
              <a:rPr sz="1900" dirty="0">
                <a:solidFill>
                  <a:srgbClr val="171717"/>
                </a:solidFill>
                <a:latin typeface="Arial"/>
                <a:ea typeface="Arial"/>
                <a:cs typeface="Arial"/>
                <a:sym typeface="Arial"/>
              </a:rPr>
              <a:t>commissions in 1861. They would all have to apply for presidential pardons.  Also blacks - they couldn’t vote. . ..yet.</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lang="en-US" sz="1900" b="1" dirty="0" smtClean="0">
              <a:solidFill>
                <a:srgbClr val="171717"/>
              </a:solidFill>
              <a:latin typeface="Arial"/>
              <a:ea typeface="Arial"/>
              <a:cs typeface="Arial"/>
              <a:sym typeface="Arial"/>
            </a:endParaRP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b="1" dirty="0" smtClean="0">
                <a:solidFill>
                  <a:srgbClr val="171717"/>
                </a:solidFill>
                <a:latin typeface="Arial"/>
                <a:ea typeface="Arial"/>
                <a:cs typeface="Arial"/>
                <a:sym typeface="Arial"/>
              </a:rPr>
              <a:t>Harsh </a:t>
            </a:r>
            <a:r>
              <a:rPr sz="1900" b="1" dirty="0">
                <a:solidFill>
                  <a:srgbClr val="171717"/>
                </a:solidFill>
                <a:latin typeface="Arial"/>
                <a:ea typeface="Arial"/>
                <a:cs typeface="Arial"/>
                <a:sym typeface="Arial"/>
              </a:rPr>
              <a:t>or Lenient????</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b="1" dirty="0">
                <a:solidFill>
                  <a:srgbClr val="171717"/>
                </a:solidFill>
                <a:latin typeface="Arial"/>
                <a:ea typeface="Arial"/>
                <a:cs typeface="Arial"/>
                <a:sym typeface="Arial"/>
              </a:rPr>
              <a:t>Radical Republicans</a:t>
            </a:r>
            <a:r>
              <a:rPr sz="1900" dirty="0">
                <a:solidFill>
                  <a:srgbClr val="171717"/>
                </a:solidFill>
                <a:latin typeface="Arial"/>
                <a:ea typeface="Arial"/>
                <a:cs typeface="Arial"/>
                <a:sym typeface="Arial"/>
              </a:rPr>
              <a:t> in the Congress believed the plan was too lenient. They also believed that the president didn’t have the power to propose such a plan, Congress should draft the plan.</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dirty="0">
                <a:solidFill>
                  <a:srgbClr val="171717"/>
                </a:solidFill>
                <a:latin typeface="Arial"/>
                <a:ea typeface="Arial"/>
                <a:cs typeface="Arial"/>
                <a:sym typeface="Arial"/>
              </a:rPr>
              <a:t>Unfortunately, Lincoln was assassinated April 14, 1865.</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900" dirty="0">
              <a:solidFill>
                <a:srgbClr val="171717"/>
              </a:solidFill>
              <a:latin typeface="Arial"/>
              <a:ea typeface="Arial"/>
              <a:cs typeface="Arial"/>
              <a:sym typeface="Arial"/>
            </a:endParaRP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b="1" dirty="0">
                <a:solidFill>
                  <a:srgbClr val="171717"/>
                </a:solidFill>
                <a:latin typeface="Arial"/>
                <a:ea typeface="Arial"/>
                <a:cs typeface="Arial"/>
                <a:sym typeface="Arial"/>
              </a:rPr>
              <a:t>Andrew Johnson. </a:t>
            </a:r>
            <a:r>
              <a:rPr sz="1900" dirty="0">
                <a:solidFill>
                  <a:srgbClr val="171717"/>
                </a:solidFill>
                <a:latin typeface="Arial"/>
                <a:ea typeface="Arial"/>
                <a:cs typeface="Arial"/>
                <a:sym typeface="Arial"/>
              </a:rPr>
              <a:t>- Was a democrat.  He was put on Lincoln’s ticket in order to make peace with anti-Northerners.  A former slave owner from North Carolina.  Born poor, he became a tailor and later learned how to read &amp; write from his wife.  He would be known as one of the worst presidents in U.S. history.</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dirty="0">
                <a:solidFill>
                  <a:srgbClr val="171717"/>
                </a:solidFill>
                <a:latin typeface="Arial"/>
                <a:ea typeface="Arial"/>
                <a:cs typeface="Arial"/>
                <a:sym typeface="Arial"/>
              </a:rPr>
              <a:t>When he came into office, he constructed his own plan. </a:t>
            </a:r>
          </a:p>
          <a:p>
            <a:pPr marL="114300" lvl="0">
              <a:lnSpc>
                <a:spcPts val="23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900" dirty="0">
                <a:solidFill>
                  <a:srgbClr val="171717"/>
                </a:solidFill>
                <a:latin typeface="Arial"/>
                <a:ea typeface="Arial"/>
                <a:cs typeface="Arial"/>
                <a:sym typeface="Arial"/>
              </a:rPr>
              <a:t>V. Which was more generous?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1">
    <p:spTree>
      <p:nvGrpSpPr>
        <p:cNvPr id="1" name=""/>
        <p:cNvGrpSpPr/>
        <p:nvPr/>
      </p:nvGrpSpPr>
      <p:grpSpPr>
        <a:xfrm>
          <a:off x="0" y="0"/>
          <a:ext cx="0" cy="0"/>
          <a:chOff x="0" y="0"/>
          <a:chExt cx="0" cy="0"/>
        </a:xfrm>
      </p:grpSpPr>
      <p:sp>
        <p:nvSpPr>
          <p:cNvPr id="4" name="Shape 4"/>
          <p:cNvSpPr/>
          <p:nvPr/>
        </p:nvSpPr>
        <p:spPr>
          <a:xfrm>
            <a:off x="-12700" y="-50800"/>
            <a:ext cx="9366250" cy="6927850"/>
          </a:xfrm>
          <a:prstGeom prst="rect">
            <a:avLst/>
          </a:prstGeom>
          <a:solidFill>
            <a:srgbClr val="B53E00"/>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5" name="ppt background.jpg"/>
          <p:cNvPicPr/>
          <p:nvPr/>
        </p:nvPicPr>
        <p:blipFill>
          <a:blip r:embed="rId2">
            <a:extLst/>
          </a:blip>
          <a:stretch>
            <a:fillRect/>
          </a:stretch>
        </p:blipFill>
        <p:spPr>
          <a:xfrm>
            <a:off x="-635000" y="-165100"/>
            <a:ext cx="9829801" cy="7035828"/>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3">
    <p:spTree>
      <p:nvGrpSpPr>
        <p:cNvPr id="1" name=""/>
        <p:cNvGrpSpPr/>
        <p:nvPr/>
      </p:nvGrpSpPr>
      <p:grpSpPr>
        <a:xfrm>
          <a:off x="0" y="0"/>
          <a:ext cx="0" cy="0"/>
          <a:chOff x="0" y="0"/>
          <a:chExt cx="0" cy="0"/>
        </a:xfrm>
      </p:grpSpPr>
      <p:pic>
        <p:nvPicPr>
          <p:cNvPr id="7" name="Wood.jpg"/>
          <p:cNvPicPr/>
          <p:nvPr/>
        </p:nvPicPr>
        <p:blipFill>
          <a:blip r:embed="rId2">
            <a:extLst/>
          </a:blip>
          <a:stretch>
            <a:fillRect/>
          </a:stretch>
        </p:blipFill>
        <p:spPr>
          <a:xfrm>
            <a:off x="-1752600" y="-825500"/>
            <a:ext cx="11163269" cy="7708900"/>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4">
    <p:spTree>
      <p:nvGrpSpPr>
        <p:cNvPr id="1" name=""/>
        <p:cNvGrpSpPr/>
        <p:nvPr/>
      </p:nvGrpSpPr>
      <p:grpSpPr>
        <a:xfrm>
          <a:off x="0" y="0"/>
          <a:ext cx="0" cy="0"/>
          <a:chOff x="0" y="0"/>
          <a:chExt cx="0" cy="0"/>
        </a:xfrm>
      </p:grpSpPr>
      <p:pic>
        <p:nvPicPr>
          <p:cNvPr id="9" name="old paper.gif"/>
          <p:cNvPicPr/>
          <p:nvPr/>
        </p:nvPicPr>
        <p:blipFill>
          <a:blip r:embed="rId2">
            <a:extLst/>
          </a:blip>
          <a:stretch>
            <a:fillRect/>
          </a:stretch>
        </p:blipFill>
        <p:spPr>
          <a:xfrm>
            <a:off x="-2806700" y="-279400"/>
            <a:ext cx="15341576" cy="7416797"/>
          </a:xfrm>
          <a:prstGeom prst="rect">
            <a:avLst/>
          </a:prstGeom>
          <a:ln w="12700">
            <a:miter lim="400000"/>
          </a:ln>
          <a:effectLst>
            <a:outerShdw blurRad="279400" dist="12700" dir="2700000" rotWithShape="0">
              <a:srgbClr val="000000"/>
            </a:outerShdw>
          </a:effectLst>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sp>
        <p:nvSpPr>
          <p:cNvPr id="11" name="Shape 11"/>
          <p:cNvSpPr/>
          <p:nvPr/>
        </p:nvSpPr>
        <p:spPr>
          <a:xfrm>
            <a:off x="-749300" y="-76200"/>
            <a:ext cx="10109200" cy="6946900"/>
          </a:xfrm>
          <a:prstGeom prst="rect">
            <a:avLst/>
          </a:prstGeom>
          <a:solidFill>
            <a:srgbClr val="5173E9"/>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12" name="Shape 12"/>
          <p:cNvSpPr/>
          <p:nvPr/>
        </p:nvSpPr>
        <p:spPr>
          <a:xfrm>
            <a:off x="-101600" y="-660400"/>
            <a:ext cx="9251950" cy="7683500"/>
          </a:xfrm>
          <a:prstGeom prst="rect">
            <a:avLst/>
          </a:prstGeom>
          <a:solidFill>
            <a:srgbClr val="E9E7D0"/>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copy 6">
    <p:spTree>
      <p:nvGrpSpPr>
        <p:cNvPr id="1" name=""/>
        <p:cNvGrpSpPr/>
        <p:nvPr/>
      </p:nvGrpSpPr>
      <p:grpSpPr>
        <a:xfrm>
          <a:off x="0" y="0"/>
          <a:ext cx="0" cy="0"/>
          <a:chOff x="0" y="0"/>
          <a:chExt cx="0" cy="0"/>
        </a:xfrm>
      </p:grpSpPr>
      <p:sp>
        <p:nvSpPr>
          <p:cNvPr id="14" name="Shape 14"/>
          <p:cNvSpPr/>
          <p:nvPr/>
        </p:nvSpPr>
        <p:spPr>
          <a:xfrm>
            <a:off x="-749300" y="-76200"/>
            <a:ext cx="10109200" cy="6946900"/>
          </a:xfrm>
          <a:prstGeom prst="rect">
            <a:avLst/>
          </a:prstGeom>
          <a:solidFill>
            <a:srgbClr val="5173E9"/>
          </a:solidFill>
          <a:ln w="12700">
            <a:solidFill/>
            <a:miter lim="400000"/>
          </a:ln>
        </p:spPr>
        <p:txBody>
          <a:bodyPr lIns="0" tIns="0" rIns="0" bIns="0" anchor="ctr"/>
          <a:lstStyle/>
          <a:p>
            <a:pPr lvl="0" algn="ctr">
              <a:lnSpc>
                <a:spcPts val="1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effectLst>
                  <a:outerShdw blurRad="38100" dist="12700" dir="5400000" rotWithShape="0">
                    <a:srgbClr val="000000">
                      <a:alpha val="50000"/>
                    </a:srgbClr>
                  </a:outerShdw>
                </a:effectLst>
                <a:latin typeface="+mn-lt"/>
                <a:ea typeface="+mn-ea"/>
                <a:cs typeface="+mn-cs"/>
                <a:sym typeface="Times"/>
              </a:defRPr>
            </a:pPr>
            <a:endParaRPr/>
          </a:p>
        </p:txBody>
      </p:sp>
      <p:sp>
        <p:nvSpPr>
          <p:cNvPr id="15" name="Shape 15"/>
          <p:cNvSpPr/>
          <p:nvPr/>
        </p:nvSpPr>
        <p:spPr>
          <a:xfrm>
            <a:off x="-101600" y="-660400"/>
            <a:ext cx="9251950" cy="7683500"/>
          </a:xfrm>
          <a:prstGeom prst="rect">
            <a:avLst/>
          </a:prstGeom>
          <a:solidFill>
            <a:srgbClr val="FFE3A5"/>
          </a:solidFill>
          <a:ln w="12700">
            <a:solidFill/>
            <a:miter lim="400000"/>
          </a:ln>
        </p:spPr>
        <p:txBody>
          <a:bodyPr lIns="0" tIns="0" rIns="0" bIns="0" anchor="ctr"/>
          <a:lstStyle/>
          <a:p>
            <a:pPr lvl="0" algn="ctr">
              <a:lnSpc>
                <a:spcPts val="1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effectLst>
                  <a:outerShdw blurRad="38100" dist="12700" dir="5400000" rotWithShape="0">
                    <a:srgbClr val="000000">
                      <a:alpha val="50000"/>
                    </a:srgbClr>
                  </a:outerShdw>
                </a:effectLst>
                <a:latin typeface="+mn-lt"/>
                <a:ea typeface="+mn-ea"/>
                <a:cs typeface="+mn-cs"/>
                <a:sym typeface="Times"/>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892969" y="1151930"/>
            <a:ext cx="7358063" cy="2321719"/>
          </a:xfrm>
          <a:prstGeom prst="rect">
            <a:avLst/>
          </a:prstGeom>
        </p:spPr>
        <p:txBody>
          <a:bodyPr lIns="64291" tIns="32146" rIns="64291" bIns="32146" anchor="b">
            <a:noAutofit/>
          </a:bodyPr>
          <a:lstStyle>
            <a:lvl1pPr>
              <a:defRPr sz="5900">
                <a:latin typeface="Gill Sans"/>
                <a:ea typeface="Gill Sans"/>
                <a:cs typeface="Gill Sans"/>
                <a:sym typeface="Gill Sans"/>
              </a:defRPr>
            </a:lvl1pPr>
          </a:lstStyle>
          <a:p>
            <a:r>
              <a:t>Title Text</a:t>
            </a:r>
          </a:p>
        </p:txBody>
      </p:sp>
      <p:sp>
        <p:nvSpPr>
          <p:cNvPr id="19" name="Shape 19"/>
          <p:cNvSpPr>
            <a:spLocks noGrp="1"/>
          </p:cNvSpPr>
          <p:nvPr>
            <p:ph type="body" sz="quarter" idx="1"/>
          </p:nvPr>
        </p:nvSpPr>
        <p:spPr>
          <a:xfrm>
            <a:off x="892969" y="3536156"/>
            <a:ext cx="7358063" cy="794742"/>
          </a:xfrm>
          <a:prstGeom prst="rect">
            <a:avLst/>
          </a:prstGeom>
        </p:spPr>
        <p:txBody>
          <a:bodyPr lIns="64291" tIns="32146" rIns="64291" bIns="32146" anchor="t">
            <a:noAutofit/>
          </a:bodyPr>
          <a:lstStyle>
            <a:lvl1pPr marL="0" indent="0" algn="ctr">
              <a:spcBef>
                <a:spcPts val="0"/>
              </a:spcBef>
              <a:buSzTx/>
              <a:buNone/>
              <a:defRPr sz="2500">
                <a:latin typeface="Gill Sans"/>
                <a:ea typeface="Gill Sans"/>
                <a:cs typeface="Gill Sans"/>
                <a:sym typeface="Gill Sans"/>
              </a:defRPr>
            </a:lvl1pPr>
            <a:lvl2pPr marL="0" indent="0" algn="ctr">
              <a:spcBef>
                <a:spcPts val="0"/>
              </a:spcBef>
              <a:buSzTx/>
              <a:buNone/>
              <a:defRPr sz="2500">
                <a:latin typeface="Gill Sans"/>
                <a:ea typeface="Gill Sans"/>
                <a:cs typeface="Gill Sans"/>
                <a:sym typeface="Gill Sans"/>
              </a:defRPr>
            </a:lvl2pPr>
            <a:lvl3pPr marL="0" indent="0" algn="ctr">
              <a:spcBef>
                <a:spcPts val="0"/>
              </a:spcBef>
              <a:buSzTx/>
              <a:buNone/>
              <a:defRPr sz="2500">
                <a:latin typeface="Gill Sans"/>
                <a:ea typeface="Gill Sans"/>
                <a:cs typeface="Gill Sans"/>
                <a:sym typeface="Gill Sans"/>
              </a:defRPr>
            </a:lvl3pPr>
            <a:lvl4pPr marL="0" indent="0" algn="ctr">
              <a:spcBef>
                <a:spcPts val="0"/>
              </a:spcBef>
              <a:buSzTx/>
              <a:buNone/>
              <a:defRPr sz="2500">
                <a:latin typeface="Gill Sans"/>
                <a:ea typeface="Gill Sans"/>
                <a:cs typeface="Gill Sans"/>
                <a:sym typeface="Gill Sans"/>
              </a:defRPr>
            </a:lvl4pPr>
            <a:lvl5pPr marL="0" indent="0" algn="ctr">
              <a:spcBef>
                <a:spcPts val="0"/>
              </a:spcBef>
              <a:buSzTx/>
              <a:buNone/>
              <a:defRPr sz="25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0" name="Shape 20"/>
          <p:cNvSpPr>
            <a:spLocks noGrp="1"/>
          </p:cNvSpPr>
          <p:nvPr>
            <p:ph type="sldNum" sz="quarter" idx="2"/>
          </p:nvPr>
        </p:nvSpPr>
        <p:spPr>
          <a:xfrm>
            <a:off x="4446984" y="6509742"/>
            <a:ext cx="241102" cy="258961"/>
          </a:xfrm>
          <a:prstGeom prst="rect">
            <a:avLst/>
          </a:prstGeom>
        </p:spPr>
        <p:txBody>
          <a:bodyPr lIns="64291" tIns="32146" rIns="64291" bIns="32146"/>
          <a:lstStyle>
            <a:lvl1pPr>
              <a:defRPr>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208926391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1pPr>
      <a:lvl2pPr indent="2286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2pPr>
      <a:lvl3pPr indent="4572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3pPr>
      <a:lvl4pPr indent="6858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4pPr>
      <a:lvl5pPr indent="9144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5pPr>
      <a:lvl6pPr indent="11430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6pPr>
      <a:lvl7pPr indent="13716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7pPr>
      <a:lvl8pPr indent="16002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8pPr>
      <a:lvl9pPr indent="1828800" algn="ctr" defTabSz="457200">
        <a:lnSpc>
          <a:spcPts val="5200"/>
        </a:lnSpc>
        <a:spcBef>
          <a:spcPts val="2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latin typeface="+mn-lt"/>
          <a:ea typeface="+mn-ea"/>
          <a:cs typeface="+mn-cs"/>
          <a:sym typeface="Times"/>
        </a:defRPr>
      </a:lvl9pPr>
    </p:titleStyle>
    <p:bodyStyle>
      <a:lvl1pPr marL="355600" indent="-355600"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1pPr>
      <a:lvl2pPr marL="820057" indent="-362857"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2pPr>
      <a:lvl3pPr marL="1242946" indent="-328546"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3pPr>
      <a:lvl4pPr marL="1798320" indent="-426720" defTabSz="457200">
        <a:lnSpc>
          <a:spcPts val="3800"/>
        </a:lnSpc>
        <a:spcBef>
          <a:spcPts val="800"/>
        </a:spcBef>
        <a:buSzPct val="100000"/>
        <a:buChar char="•"/>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4pPr>
      <a:lvl5pPr indent="18288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5pPr>
      <a:lvl6pPr indent="21844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6pPr>
      <a:lvl7pPr indent="25400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7pPr>
      <a:lvl8pPr indent="28956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8pPr>
      <a:lvl9pPr indent="3251200" defTabSz="457200">
        <a:lnSpc>
          <a:spcPts val="3800"/>
        </a:lnSpc>
        <a:spcBef>
          <a:spcPts val="800"/>
        </a:spcBef>
        <a:tabLst>
          <a:tab pos="304800" algn="l"/>
          <a:tab pos="317500" algn="l"/>
          <a:tab pos="673100" algn="l"/>
          <a:tab pos="1028700" algn="l"/>
          <a:tab pos="1384300" algn="l"/>
          <a:tab pos="1739900" algn="l"/>
          <a:tab pos="2095500" algn="l"/>
          <a:tab pos="2451100" algn="l"/>
          <a:tab pos="2806700" algn="l"/>
          <a:tab pos="3162300" algn="l"/>
          <a:tab pos="3517900" algn="l"/>
          <a:tab pos="3873500" algn="l"/>
          <a:tab pos="4229100" algn="l"/>
        </a:tabLst>
        <a:defRPr sz="3200">
          <a:latin typeface="+mn-lt"/>
          <a:ea typeface="+mn-ea"/>
          <a:cs typeface="+mn-cs"/>
          <a:sym typeface="Times"/>
        </a:defRPr>
      </a:lvl9pPr>
    </p:bodyStyle>
    <p:otherStyle>
      <a:lvl1pPr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1pPr>
      <a:lvl2pPr indent="228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2pPr>
      <a:lvl3pPr indent="457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3pPr>
      <a:lvl4pPr indent="685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4pPr>
      <a:lvl5pPr indent="9144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5pPr>
      <a:lvl6pPr indent="11430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6pPr>
      <a:lvl7pPr indent="13716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7pPr>
      <a:lvl8pPr indent="16002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8pPr>
      <a:lvl9pPr indent="1828800" algn="ctr" defTabSz="457200">
        <a:lnSpc>
          <a:spcPts val="16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231.jpg"/>
          <p:cNvPicPr>
            <a:picLocks/>
          </p:cNvPicPr>
          <p:nvPr/>
        </p:nvPicPr>
        <p:blipFill>
          <a:blip r:embed="rId3">
            <a:alphaModFix amt="66597"/>
            <a:extLst/>
          </a:blip>
          <a:stretch>
            <a:fillRect/>
          </a:stretch>
        </p:blipFill>
        <p:spPr>
          <a:xfrm>
            <a:off x="36309" y="53928"/>
            <a:ext cx="9071401" cy="6750038"/>
          </a:xfrm>
          <a:prstGeom prst="rect">
            <a:avLst/>
          </a:prstGeom>
          <a:ln w="12700">
            <a:miter lim="400000"/>
          </a:ln>
        </p:spPr>
      </p:pic>
      <p:sp>
        <p:nvSpPr>
          <p:cNvPr id="48" name="Shape 48"/>
          <p:cNvSpPr>
            <a:spLocks noGrp="1"/>
          </p:cNvSpPr>
          <p:nvPr>
            <p:ph type="title"/>
          </p:nvPr>
        </p:nvSpPr>
        <p:spPr>
          <a:xfrm>
            <a:off x="433681" y="3200845"/>
            <a:ext cx="8509993" cy="2875360"/>
          </a:xfrm>
          <a:prstGeom prst="rect">
            <a:avLst/>
          </a:prstGeom>
          <a:effectLst>
            <a:outerShdw blurRad="453055" dir="5400000" rotWithShape="0">
              <a:srgbClr val="000000"/>
            </a:outerShdw>
          </a:effectLst>
        </p:spPr>
        <p:txBody>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127000" dir="18900000" rotWithShape="0">
                    <a:srgbClr val="000000"/>
                  </a:outerShdw>
                </a:effectLst>
                <a:latin typeface="Arial"/>
                <a:ea typeface="Arial"/>
                <a:cs typeface="Arial"/>
                <a:sym typeface="Arial"/>
              </a:defRPr>
            </a:lvl1pPr>
          </a:lstStyle>
          <a:p>
            <a:r>
              <a:rPr dirty="0">
                <a:solidFill>
                  <a:schemeClr val="bg1"/>
                </a:solidFill>
              </a:rPr>
              <a:t>What were some of the lasting impacts of the Civil War?</a:t>
            </a:r>
          </a:p>
        </p:txBody>
      </p:sp>
      <p:sp>
        <p:nvSpPr>
          <p:cNvPr id="49" name="Shape 49"/>
          <p:cNvSpPr>
            <a:spLocks noGrp="1"/>
          </p:cNvSpPr>
          <p:nvPr>
            <p:ph type="body" sz="quarter" idx="1"/>
          </p:nvPr>
        </p:nvSpPr>
        <p:spPr>
          <a:xfrm>
            <a:off x="1009646" y="6080459"/>
            <a:ext cx="7358063" cy="794743"/>
          </a:xfrm>
          <a:prstGeom prst="rect">
            <a:avLst/>
          </a:prstGeom>
        </p:spPr>
        <p:txBody>
          <a:bodyPr/>
          <a:lstStyle>
            <a:lvl1pPr>
              <a:defRPr>
                <a:effectLst>
                  <a:outerShdw blurRad="50800" dir="18900000" rotWithShape="0">
                    <a:srgbClr val="000000"/>
                  </a:outerShdw>
                </a:effectLst>
              </a:defRPr>
            </a:lvl1pPr>
          </a:lstStyle>
          <a:p>
            <a:r>
              <a:rPr dirty="0">
                <a:solidFill>
                  <a:schemeClr val="bg1"/>
                </a:solidFill>
              </a:rPr>
              <a:t>Write in full sentences. If not, no credit.</a:t>
            </a:r>
          </a:p>
        </p:txBody>
      </p:sp>
      <p:sp>
        <p:nvSpPr>
          <p:cNvPr id="50" name="Shape 50"/>
          <p:cNvSpPr/>
          <p:nvPr/>
        </p:nvSpPr>
        <p:spPr>
          <a:xfrm>
            <a:off x="7391400" y="1054"/>
            <a:ext cx="1485980" cy="918517"/>
          </a:xfrm>
          <a:prstGeom prst="rect">
            <a:avLst/>
          </a:prstGeom>
          <a:ln w="12700">
            <a:miter lim="400000"/>
          </a:ln>
          <a:effectLst>
            <a:outerShdw blurRad="260306" dir="5400000" rotWithShape="0">
              <a:srgbClr val="FFFFFF"/>
            </a:outerShdw>
          </a:effectLst>
          <a:extLst>
            <a:ext uri="{C572A759-6A51-4108-AA02-DFA0A04FC94B}">
              <ma14:wrappingTextBoxFlag xmlns="" xmlns:ma14="http://schemas.microsoft.com/office/mac/drawingml/2011/main" val="1"/>
            </a:ext>
          </a:extLst>
        </p:spPr>
        <p:txBody>
          <a:bodyPr wrap="none" lIns="35717" tIns="35717" rIns="35717" bIns="35717" anchor="ctr">
            <a:spAutoFit/>
          </a:bodyPr>
          <a:lstStyle/>
          <a:p>
            <a:pPr>
              <a:defRPr>
                <a:solidFill>
                  <a:srgbClr val="000000"/>
                </a:solidFill>
                <a:effectLst>
                  <a:outerShdw blurRad="63500" dir="18900000" rotWithShape="0">
                    <a:srgbClr val="FFFFFF"/>
                  </a:outerShdw>
                </a:effectLst>
                <a:latin typeface="Arial"/>
                <a:ea typeface="Arial"/>
                <a:cs typeface="Arial"/>
                <a:sym typeface="Arial"/>
              </a:defRPr>
            </a:pPr>
            <a:r>
              <a:rPr sz="4000" dirty="0">
                <a:solidFill>
                  <a:schemeClr val="tx1"/>
                </a:solidFill>
              </a:rPr>
              <a:t>Day 1</a:t>
            </a:r>
          </a:p>
          <a:p>
            <a:pPr>
              <a:defRPr sz="1500">
                <a:solidFill>
                  <a:srgbClr val="000000"/>
                </a:solidFill>
                <a:effectLst>
                  <a:outerShdw blurRad="63500" dir="18900000" rotWithShape="0">
                    <a:srgbClr val="FFFFFF"/>
                  </a:outerShdw>
                </a:effectLst>
                <a:latin typeface="Arial"/>
                <a:ea typeface="Arial"/>
                <a:cs typeface="Arial"/>
                <a:sym typeface="Arial"/>
              </a:defRPr>
            </a:pPr>
            <a:r>
              <a:rPr dirty="0"/>
              <a:t>Place Date Here</a:t>
            </a:r>
          </a:p>
        </p:txBody>
      </p:sp>
    </p:spTree>
    <p:extLst>
      <p:ext uri="{BB962C8B-B14F-4D97-AF65-F5344CB8AC3E}">
        <p14:creationId xmlns:p14="http://schemas.microsoft.com/office/powerpoint/2010/main" val="2085585647"/>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ofreedn001p1.jpg"/>
          <p:cNvPicPr/>
          <p:nvPr/>
        </p:nvPicPr>
        <p:blipFill>
          <a:blip r:embed="rId3">
            <a:extLst/>
          </a:blip>
          <a:srcRect r="18994"/>
          <a:stretch>
            <a:fillRect/>
          </a:stretch>
        </p:blipFill>
        <p:spPr>
          <a:xfrm>
            <a:off x="5346700" y="914400"/>
            <a:ext cx="3991610" cy="5016501"/>
          </a:xfrm>
          <a:prstGeom prst="rect">
            <a:avLst/>
          </a:prstGeom>
          <a:ln w="12700">
            <a:miter lim="400000"/>
          </a:ln>
        </p:spPr>
      </p:pic>
      <p:pic>
        <p:nvPicPr>
          <p:cNvPr id="109" name="blackworkers.jpg"/>
          <p:cNvPicPr/>
          <p:nvPr/>
        </p:nvPicPr>
        <p:blipFill>
          <a:blip r:embed="rId4">
            <a:extLst/>
          </a:blip>
          <a:stretch>
            <a:fillRect/>
          </a:stretch>
        </p:blipFill>
        <p:spPr>
          <a:xfrm>
            <a:off x="-177800" y="-190500"/>
            <a:ext cx="5626100" cy="6159500"/>
          </a:xfrm>
          <a:prstGeom prst="rect">
            <a:avLst/>
          </a:prstGeom>
          <a:ln w="12700">
            <a:miter lim="400000"/>
          </a:ln>
        </p:spPr>
      </p:pic>
      <p:pic>
        <p:nvPicPr>
          <p:cNvPr id="110" name="1866wedschom.jpg"/>
          <p:cNvPicPr/>
          <p:nvPr/>
        </p:nvPicPr>
        <p:blipFill rotWithShape="1">
          <a:blip r:embed="rId5">
            <a:extLst/>
          </a:blip>
          <a:srcRect l="11948" t="1530" r="35947"/>
          <a:stretch/>
        </p:blipFill>
        <p:spPr>
          <a:xfrm>
            <a:off x="5392419" y="731520"/>
            <a:ext cx="3770631" cy="5226158"/>
          </a:xfrm>
          <a:prstGeom prst="rect">
            <a:avLst/>
          </a:prstGeom>
          <a:ln w="12700">
            <a:miter lim="400000"/>
          </a:ln>
        </p:spPr>
      </p:pic>
      <p:pic>
        <p:nvPicPr>
          <p:cNvPr id="111" name="17_20.jpg"/>
          <p:cNvPicPr/>
          <p:nvPr/>
        </p:nvPicPr>
        <p:blipFill rotWithShape="1">
          <a:blip r:embed="rId6">
            <a:extLst/>
          </a:blip>
          <a:srcRect l="7973" r="26101" b="2029"/>
          <a:stretch/>
        </p:blipFill>
        <p:spPr>
          <a:xfrm>
            <a:off x="5361939" y="885825"/>
            <a:ext cx="3801111" cy="5088891"/>
          </a:xfrm>
          <a:prstGeom prst="rect">
            <a:avLst/>
          </a:prstGeom>
          <a:ln w="12700">
            <a:miter lim="400000"/>
          </a:ln>
        </p:spPr>
      </p:pic>
      <p:sp>
        <p:nvSpPr>
          <p:cNvPr id="112" name="Shape 112"/>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113" name="Shape 113"/>
          <p:cNvSpPr/>
          <p:nvPr/>
        </p:nvSpPr>
        <p:spPr>
          <a:xfrm>
            <a:off x="342900" y="965200"/>
            <a:ext cx="8242300" cy="508652"/>
          </a:xfrm>
          <a:prstGeom prst="rect">
            <a:avLst/>
          </a:prstGeom>
          <a:ln w="12700">
            <a:miter lim="400000"/>
          </a:ln>
          <a:effectLst>
            <a:outerShdw blurRad="508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114300">
              <a:lnSpc>
                <a:spcPts val="3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8267700" algn="l"/>
              </a:tabLst>
              <a:defRPr sz="2900" b="1" spc="957">
                <a:effectLst>
                  <a:outerShdw blurRad="76200" dir="2700000" rotWithShape="0">
                    <a:srgbClr val="FFFFFF"/>
                  </a:outerShdw>
                </a:effectLst>
                <a:latin typeface="Arial"/>
                <a:ea typeface="Arial"/>
                <a:cs typeface="Arial"/>
                <a:sym typeface="Arial"/>
              </a:defRPr>
            </a:lvl1pPr>
          </a:lstStyle>
          <a:p>
            <a:pPr lvl="0">
              <a:defRPr sz="1800" b="0" spc="0">
                <a:effectLst/>
              </a:defRPr>
            </a:pPr>
            <a:r>
              <a:rPr sz="2900" b="1" spc="957" dirty="0">
                <a:effectLst>
                  <a:outerShdw blurRad="76200" dir="2700000" rotWithShape="0">
                    <a:srgbClr val="FFFFFF"/>
                  </a:outerShdw>
                </a:effectLst>
              </a:rPr>
              <a:t>III. FREEDOM</a:t>
            </a:r>
          </a:p>
        </p:txBody>
      </p:sp>
      <p:sp>
        <p:nvSpPr>
          <p:cNvPr id="114" name="Shape 114"/>
          <p:cNvSpPr/>
          <p:nvPr/>
        </p:nvSpPr>
        <p:spPr>
          <a:xfrm>
            <a:off x="-63500" y="4483100"/>
            <a:ext cx="5384800" cy="1781560"/>
          </a:xfrm>
          <a:prstGeom prst="rect">
            <a:avLst/>
          </a:prstGeom>
          <a:solidFill>
            <a:srgbClr val="494949"/>
          </a:solidFill>
          <a:ln w="12700">
            <a:miter lim="400000"/>
          </a:ln>
          <a:effectLst>
            <a:outerShdw blurRad="635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431196" lvl="0" indent="-316896">
              <a:lnSpc>
                <a:spcPts val="27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solidFill>
                  <a:srgbClr val="FFFFFF"/>
                </a:solidFill>
                <a:effectLst>
                  <a:outerShdw blurRad="63500" dist="25400" dir="2700000" rotWithShape="0">
                    <a:srgbClr val="000000"/>
                  </a:outerShdw>
                </a:effectLst>
                <a:latin typeface="Arial"/>
                <a:ea typeface="Arial"/>
                <a:cs typeface="Arial"/>
                <a:sym typeface="Arial"/>
              </a:rPr>
              <a:t>1. Freedmen - name for free blacks</a:t>
            </a:r>
          </a:p>
          <a:p>
            <a:pPr marL="431196" lvl="0" indent="-316896">
              <a:lnSpc>
                <a:spcPts val="27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solidFill>
                  <a:srgbClr val="FFFFFF"/>
                </a:solidFill>
                <a:effectLst>
                  <a:outerShdw blurRad="63500" dist="25400" dir="2700000" rotWithShape="0">
                    <a:srgbClr val="000000"/>
                  </a:outerShdw>
                </a:effectLst>
                <a:latin typeface="Arial"/>
                <a:ea typeface="Arial"/>
                <a:cs typeface="Arial"/>
                <a:sym typeface="Arial"/>
              </a:rPr>
              <a:t>2. Freedmen’s Bureau - helped black southerners start schools - gave out clothing, medical supplies, meals </a:t>
            </a:r>
            <a:r>
              <a:rPr sz="2200" dirty="0" smtClean="0">
                <a:solidFill>
                  <a:srgbClr val="FFFFFF"/>
                </a:solidFill>
                <a:effectLst>
                  <a:outerShdw blurRad="63500" dist="25400" dir="2700000" rotWithShape="0">
                    <a:srgbClr val="000000"/>
                  </a:outerShdw>
                </a:effectLst>
                <a:latin typeface="Arial"/>
                <a:ea typeface="Arial"/>
                <a:cs typeface="Arial"/>
                <a:sym typeface="Arial"/>
              </a:rPr>
              <a:t>etc.</a:t>
            </a:r>
            <a:endParaRPr sz="2200" dirty="0">
              <a:solidFill>
                <a:srgbClr val="FFFFFF"/>
              </a:solidFill>
              <a:latin typeface="Arial"/>
              <a:ea typeface="Arial"/>
              <a:cs typeface="Arial"/>
              <a:sym typeface="Arial"/>
            </a:endParaRPr>
          </a:p>
        </p:txBody>
      </p:sp>
      <p:sp>
        <p:nvSpPr>
          <p:cNvPr id="117" name="Shape 117"/>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118" name="Shape 118"/>
          <p:cNvSpPr/>
          <p:nvPr/>
        </p:nvSpPr>
        <p:spPr>
          <a:xfrm>
            <a:off x="-304800" y="304800"/>
            <a:ext cx="1041400" cy="381000"/>
          </a:xfrm>
          <a:prstGeom prst="rect">
            <a:avLst/>
          </a:prstGeom>
          <a:solidFill>
            <a:srgbClr val="F6FFF7"/>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119" name="Screen Shot 2014-12-15 at 3.07.37 PM.png"/>
          <p:cNvPicPr/>
          <p:nvPr/>
        </p:nvPicPr>
        <p:blipFill>
          <a:blip r:embed="rId7">
            <a:extLst/>
          </a:blip>
          <a:stretch>
            <a:fillRect/>
          </a:stretch>
        </p:blipFill>
        <p:spPr>
          <a:xfrm>
            <a:off x="781817" y="147320"/>
            <a:ext cx="8341854" cy="695960"/>
          </a:xfrm>
          <a:prstGeom prst="rect">
            <a:avLst/>
          </a:prstGeom>
          <a:ln w="12700">
            <a:miter lim="400000"/>
          </a:ln>
        </p:spPr>
      </p:pic>
    </p:spTree>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lt">
                                    <p:tmAbs val="0"/>
                                  </p:iterate>
                                  <p:childTnLst>
                                    <p:set>
                                      <p:cBhvr>
                                        <p:cTn id="6" fill="hold"/>
                                        <p:tgtEl>
                                          <p:spTgt spid="113"/>
                                        </p:tgtEl>
                                        <p:attrNameLst>
                                          <p:attrName>style.visibility</p:attrName>
                                        </p:attrNameLst>
                                      </p:cBhvr>
                                      <p:to>
                                        <p:strVal val="visible"/>
                                      </p:to>
                                    </p:set>
                                    <p:animEffect transition="in" filter="dissolve">
                                      <p:cBhvr>
                                        <p:cTn id="7" dur="1000"/>
                                        <p:tgtEl>
                                          <p:spTgt spid="113"/>
                                        </p:tgtEl>
                                      </p:cBhvr>
                                    </p:animEffect>
                                  </p:childTnLst>
                                </p:cTn>
                              </p:par>
                            </p:childTnLst>
                          </p:cTn>
                        </p:par>
                        <p:par>
                          <p:cTn id="8" fill="hold">
                            <p:stCondLst>
                              <p:cond delay="1000"/>
                            </p:stCondLst>
                            <p:childTnLst>
                              <p:par>
                                <p:cTn id="9" presetID="10" presetClass="entr" presetSubtype="0" fill="hold" grpId="2" nodeType="afterEffect">
                                  <p:stCondLst>
                                    <p:cond delay="0"/>
                                  </p:stCondLst>
                                  <p:iterate>
                                    <p:tmAbs val="0"/>
                                  </p:iterate>
                                  <p:childTnLst>
                                    <p:set>
                                      <p:cBhvr>
                                        <p:cTn id="10" fill="hold"/>
                                        <p:tgtEl>
                                          <p:spTgt spid="109"/>
                                        </p:tgtEl>
                                        <p:attrNameLst>
                                          <p:attrName>style.visibility</p:attrName>
                                        </p:attrNameLst>
                                      </p:cBhvr>
                                      <p:to>
                                        <p:strVal val="visible"/>
                                      </p:to>
                                    </p:set>
                                    <p:animEffect transition="in" filter="fade">
                                      <p:cBhvr>
                                        <p:cTn id="11" dur="1000"/>
                                        <p:tgtEl>
                                          <p:spTgt spid="109"/>
                                        </p:tgtEl>
                                      </p:cBhvr>
                                    </p:animEffect>
                                  </p:childTnLst>
                                </p:cTn>
                              </p:par>
                            </p:childTnLst>
                          </p:cTn>
                        </p:par>
                        <p:par>
                          <p:cTn id="12" fill="hold">
                            <p:stCondLst>
                              <p:cond delay="2000"/>
                            </p:stCondLst>
                            <p:childTnLst>
                              <p:par>
                                <p:cTn id="13" presetID="10" presetClass="entr" presetSubtype="0" fill="hold" grpId="3" nodeType="afterEffect">
                                  <p:stCondLst>
                                    <p:cond delay="500"/>
                                  </p:stCondLst>
                                  <p:iterate>
                                    <p:tmAbs val="0"/>
                                  </p:iterate>
                                  <p:childTnLst>
                                    <p:set>
                                      <p:cBhvr>
                                        <p:cTn id="14" fill="hold"/>
                                        <p:tgtEl>
                                          <p:spTgt spid="108"/>
                                        </p:tgtEl>
                                        <p:attrNameLst>
                                          <p:attrName>style.visibility</p:attrName>
                                        </p:attrNameLst>
                                      </p:cBhvr>
                                      <p:to>
                                        <p:strVal val="visible"/>
                                      </p:to>
                                    </p:set>
                                    <p:animEffect transition="in" filter="fade">
                                      <p:cBhvr>
                                        <p:cTn id="15" dur="3500"/>
                                        <p:tgtEl>
                                          <p:spTgt spid="108"/>
                                        </p:tgtEl>
                                      </p:cBhvr>
                                    </p:animEffect>
                                  </p:childTnLst>
                                </p:cTn>
                              </p:par>
                            </p:childTnLst>
                          </p:cTn>
                        </p:par>
                        <p:par>
                          <p:cTn id="16" fill="hold">
                            <p:stCondLst>
                              <p:cond delay="6000"/>
                            </p:stCondLst>
                            <p:childTnLst>
                              <p:par>
                                <p:cTn id="17" presetID="23" presetClass="entr" presetSubtype="16" fill="hold" grpId="4" nodeType="afterEffect">
                                  <p:stCondLst>
                                    <p:cond delay="0"/>
                                  </p:stCondLst>
                                  <p:iterate type="lt">
                                    <p:tmAbs val="0"/>
                                  </p:iterate>
                                  <p:childTnLst>
                                    <p:set>
                                      <p:cBhvr>
                                        <p:cTn id="18" fill="hold"/>
                                        <p:tgtEl>
                                          <p:spTgt spid="114"/>
                                        </p:tgtEl>
                                        <p:attrNameLst>
                                          <p:attrName>style.visibility</p:attrName>
                                        </p:attrNameLst>
                                      </p:cBhvr>
                                      <p:to>
                                        <p:strVal val="visible"/>
                                      </p:to>
                                    </p:set>
                                    <p:anim calcmode="lin" valueType="num">
                                      <p:cBhvr>
                                        <p:cTn id="19" dur="750" fill="hold"/>
                                        <p:tgtEl>
                                          <p:spTgt spid="114"/>
                                        </p:tgtEl>
                                        <p:attrNameLst>
                                          <p:attrName>ppt_w</p:attrName>
                                        </p:attrNameLst>
                                      </p:cBhvr>
                                      <p:tavLst>
                                        <p:tav tm="0">
                                          <p:val>
                                            <p:fltVal val="0"/>
                                          </p:val>
                                        </p:tav>
                                        <p:tav tm="100000">
                                          <p:val>
                                            <p:strVal val="#ppt_w"/>
                                          </p:val>
                                        </p:tav>
                                      </p:tavLst>
                                    </p:anim>
                                    <p:anim calcmode="lin" valueType="num">
                                      <p:cBhvr>
                                        <p:cTn id="20" dur="750" fill="hold"/>
                                        <p:tgtEl>
                                          <p:spTgt spid="114"/>
                                        </p:tgtEl>
                                        <p:attrNameLst>
                                          <p:attrName>ppt_h</p:attrName>
                                        </p:attrNameLst>
                                      </p:cBhvr>
                                      <p:tavLst>
                                        <p:tav tm="0">
                                          <p:val>
                                            <p:fltVal val="0"/>
                                          </p:val>
                                        </p:tav>
                                        <p:tav tm="100000">
                                          <p:val>
                                            <p:strVal val="#ppt_h"/>
                                          </p:val>
                                        </p:tav>
                                      </p:tavLst>
                                    </p:anim>
                                  </p:childTnLst>
                                </p:cTn>
                              </p:par>
                            </p:childTnLst>
                          </p:cTn>
                        </p:par>
                        <p:par>
                          <p:cTn id="21" fill="hold">
                            <p:stCondLst>
                              <p:cond delay="6750"/>
                            </p:stCondLst>
                            <p:childTnLst>
                              <p:par>
                                <p:cTn id="22" presetID="10" presetClass="entr" presetSubtype="0" fill="hold" grpId="5" nodeType="afterEffect">
                                  <p:stCondLst>
                                    <p:cond delay="500"/>
                                  </p:stCondLst>
                                  <p:iterate>
                                    <p:tmAbs val="0"/>
                                  </p:iterate>
                                  <p:childTnLst>
                                    <p:set>
                                      <p:cBhvr>
                                        <p:cTn id="23" fill="hold"/>
                                        <p:tgtEl>
                                          <p:spTgt spid="110"/>
                                        </p:tgtEl>
                                        <p:attrNameLst>
                                          <p:attrName>style.visibility</p:attrName>
                                        </p:attrNameLst>
                                      </p:cBhvr>
                                      <p:to>
                                        <p:strVal val="visible"/>
                                      </p:to>
                                    </p:set>
                                    <p:animEffect transition="in" filter="fade">
                                      <p:cBhvr>
                                        <p:cTn id="24" dur="4000"/>
                                        <p:tgtEl>
                                          <p:spTgt spid="110"/>
                                        </p:tgtEl>
                                      </p:cBhvr>
                                    </p:animEffect>
                                  </p:childTnLst>
                                </p:cTn>
                              </p:par>
                            </p:childTnLst>
                          </p:cTn>
                        </p:par>
                        <p:par>
                          <p:cTn id="25" fill="hold">
                            <p:stCondLst>
                              <p:cond delay="11250"/>
                            </p:stCondLst>
                            <p:childTnLst>
                              <p:par>
                                <p:cTn id="26" presetID="10" presetClass="entr" presetSubtype="0" fill="hold" grpId="6" nodeType="afterEffect">
                                  <p:stCondLst>
                                    <p:cond delay="0"/>
                                  </p:stCondLst>
                                  <p:iterate>
                                    <p:tmAbs val="0"/>
                                  </p:iterate>
                                  <p:childTnLst>
                                    <p:set>
                                      <p:cBhvr>
                                        <p:cTn id="27" fill="hold"/>
                                        <p:tgtEl>
                                          <p:spTgt spid="111"/>
                                        </p:tgtEl>
                                        <p:attrNameLst>
                                          <p:attrName>style.visibility</p:attrName>
                                        </p:attrNameLst>
                                      </p:cBhvr>
                                      <p:to>
                                        <p:strVal val="visible"/>
                                      </p:to>
                                    </p:set>
                                    <p:animEffect transition="in" filter="fade">
                                      <p:cBhvr>
                                        <p:cTn id="28" dur="7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3" animBg="1" advAuto="0"/>
      <p:bldP spid="109" grpId="2" animBg="1" advAuto="0"/>
      <p:bldP spid="110" grpId="5" animBg="1" advAuto="0"/>
      <p:bldP spid="111" grpId="6" animBg="1" advAuto="0"/>
      <p:bldP spid="113" grpId="1" animBg="1" advAuto="0"/>
      <p:bldP spid="114" grpId="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Exit Ticket.png"/>
          <p:cNvPicPr>
            <a:picLocks/>
          </p:cNvPicPr>
          <p:nvPr/>
        </p:nvPicPr>
        <p:blipFill>
          <a:blip r:embed="rId3">
            <a:extLst/>
          </a:blip>
          <a:srcRect l="2458" t="6222" r="2458" b="6222"/>
          <a:stretch>
            <a:fillRect/>
          </a:stretch>
        </p:blipFill>
        <p:spPr>
          <a:xfrm>
            <a:off x="23615" y="-5126"/>
            <a:ext cx="9096771" cy="6868252"/>
          </a:xfrm>
          <a:prstGeom prst="rect">
            <a:avLst/>
          </a:prstGeom>
          <a:ln w="12700">
            <a:miter lim="400000"/>
          </a:ln>
        </p:spPr>
      </p:pic>
      <p:sp>
        <p:nvSpPr>
          <p:cNvPr id="55" name="Shape 55"/>
          <p:cNvSpPr>
            <a:spLocks noGrp="1"/>
          </p:cNvSpPr>
          <p:nvPr>
            <p:ph type="title"/>
          </p:nvPr>
        </p:nvSpPr>
        <p:spPr>
          <a:xfrm>
            <a:off x="404880" y="3584501"/>
            <a:ext cx="6562003" cy="2602685"/>
          </a:xfrm>
          <a:prstGeom prst="rect">
            <a:avLst/>
          </a:prstGeom>
          <a:effectLst>
            <a:outerShdw blurRad="127000" dir="5400000" rotWithShape="0">
              <a:srgbClr val="000000"/>
            </a:outerShdw>
          </a:effectLst>
        </p:spPr>
        <p:txBody>
          <a:bodyPr/>
          <a:lstStyle>
            <a:lvl1pPr marR="457200" algn="l" defTabSz="457200">
              <a:lnSpc>
                <a:spcPct val="90000"/>
              </a:lnSpc>
              <a:defRPr sz="7400">
                <a:effectLst>
                  <a:outerShdw blurRad="50800" dist="63500" dir="18900000" rotWithShape="0">
                    <a:srgbClr val="000000"/>
                  </a:outerShdw>
                </a:effectLst>
              </a:defRPr>
            </a:lvl1pPr>
          </a:lstStyle>
          <a:p>
            <a:r>
              <a:rPr sz="5400" dirty="0">
                <a:solidFill>
                  <a:schemeClr val="bg1"/>
                </a:solidFill>
              </a:rPr>
              <a:t>Who’s plan was more lenient on the South, Lincoln’s or Johnson’s?</a:t>
            </a:r>
          </a:p>
        </p:txBody>
      </p:sp>
    </p:spTree>
    <p:extLst>
      <p:ext uri="{BB962C8B-B14F-4D97-AF65-F5344CB8AC3E}">
        <p14:creationId xmlns:p14="http://schemas.microsoft.com/office/powerpoint/2010/main" val="421620644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19"/>
          <p:cNvSpPr/>
          <p:nvPr/>
        </p:nvSpPr>
        <p:spPr>
          <a:xfrm>
            <a:off x="4089400" y="863600"/>
            <a:ext cx="1066800" cy="5168900"/>
          </a:xfrm>
          <a:prstGeom prst="rect">
            <a:avLst/>
          </a:prstGeom>
          <a:gradFill>
            <a:gsLst>
              <a:gs pos="0">
                <a:srgbClr val="A3A3A3"/>
              </a:gs>
              <a:gs pos="100000">
                <a:srgbClr val="616161"/>
              </a:gs>
            </a:gsLst>
          </a:gradFill>
          <a:ln w="12700">
            <a:miter lim="400000"/>
          </a:ln>
        </p:spPr>
        <p:txBody>
          <a:bodyPr lIns="0" tIns="0" rIns="0" bIns="0" anchor="ctr"/>
          <a:lstStyle/>
          <a:p>
            <a:pPr lvl="0" algn="ctr">
              <a:lnSpc>
                <a:spcPts val="1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effectLst>
                  <a:outerShdw blurRad="38100" dist="12700" dir="5400000" rotWithShape="0">
                    <a:srgbClr val="000000">
                      <a:alpha val="50000"/>
                    </a:srgbClr>
                  </a:outerShdw>
                </a:effectLst>
                <a:latin typeface="+mn-lt"/>
                <a:ea typeface="+mn-ea"/>
                <a:cs typeface="+mn-cs"/>
                <a:sym typeface="Times"/>
              </a:defRPr>
            </a:pPr>
            <a:endParaRPr/>
          </a:p>
        </p:txBody>
      </p:sp>
      <p:pic>
        <p:nvPicPr>
          <p:cNvPr id="20" name="RobertELee.jpg"/>
          <p:cNvPicPr/>
          <p:nvPr/>
        </p:nvPicPr>
        <p:blipFill rotWithShape="1">
          <a:blip r:embed="rId3">
            <a:extLst/>
          </a:blip>
          <a:srcRect l="6856" t="11760" r="22541" b="24258"/>
          <a:stretch/>
        </p:blipFill>
        <p:spPr>
          <a:xfrm>
            <a:off x="5130105" y="885292"/>
            <a:ext cx="4032945" cy="5092701"/>
          </a:xfrm>
          <a:prstGeom prst="rect">
            <a:avLst/>
          </a:prstGeom>
          <a:ln w="12700">
            <a:miter lim="400000"/>
          </a:ln>
        </p:spPr>
      </p:pic>
      <p:pic>
        <p:nvPicPr>
          <p:cNvPr id="21" name="GenUSGrant.jpg"/>
          <p:cNvPicPr/>
          <p:nvPr/>
        </p:nvPicPr>
        <p:blipFill>
          <a:blip r:embed="rId4">
            <a:extLst/>
          </a:blip>
          <a:srcRect b="16876"/>
          <a:stretch>
            <a:fillRect/>
          </a:stretch>
        </p:blipFill>
        <p:spPr>
          <a:xfrm>
            <a:off x="-368300" y="847466"/>
            <a:ext cx="4460062" cy="5169065"/>
          </a:xfrm>
          <a:prstGeom prst="rect">
            <a:avLst/>
          </a:prstGeom>
          <a:ln w="12700">
            <a:miter lim="400000"/>
          </a:ln>
        </p:spPr>
      </p:pic>
      <p:sp>
        <p:nvSpPr>
          <p:cNvPr id="22" name="Shape 22"/>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effectLst>
                  <a:outerShdw blurRad="38100" dist="12700" dir="5400000" rotWithShape="0">
                    <a:srgbClr val="000000">
                      <a:alpha val="50000"/>
                    </a:srgbClr>
                  </a:outerShdw>
                </a:effectLst>
                <a:latin typeface="+mn-lt"/>
                <a:ea typeface="+mn-ea"/>
                <a:cs typeface="+mn-cs"/>
                <a:sym typeface="Times"/>
              </a:defRPr>
            </a:pPr>
            <a:endParaRPr/>
          </a:p>
        </p:txBody>
      </p:sp>
      <p:sp>
        <p:nvSpPr>
          <p:cNvPr id="23" name="Shape 23"/>
          <p:cNvSpPr/>
          <p:nvPr/>
        </p:nvSpPr>
        <p:spPr>
          <a:xfrm>
            <a:off x="50800" y="190500"/>
            <a:ext cx="7874000" cy="711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114300" lvl="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8267700" algn="l"/>
              </a:tabLst>
              <a:defRPr sz="1800"/>
            </a:pPr>
            <a:r>
              <a:rPr sz="2800" spc="-96">
                <a:solidFill>
                  <a:srgbClr val="FFFFFF"/>
                </a:solidFill>
                <a:latin typeface="webster"/>
                <a:ea typeface="webster"/>
                <a:cs typeface="webster"/>
                <a:sym typeface="webster"/>
              </a:rPr>
              <a:t>REVIEW:</a:t>
            </a:r>
            <a:r>
              <a:rPr sz="2800">
                <a:solidFill>
                  <a:srgbClr val="FFFFFF"/>
                </a:solidFill>
                <a:latin typeface="webster"/>
                <a:ea typeface="webster"/>
                <a:cs typeface="webster"/>
                <a:sym typeface="webster"/>
              </a:rPr>
              <a:t> APPOMATTOX April 1865</a:t>
            </a:r>
          </a:p>
        </p:txBody>
      </p:sp>
      <p:sp>
        <p:nvSpPr>
          <p:cNvPr id="24" name="Shape 24"/>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3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
                <a:effectLst>
                  <a:outerShdw blurRad="38100" dist="12700" dir="5400000" rotWithShape="0">
                    <a:srgbClr val="000000">
                      <a:alpha val="50000"/>
                    </a:srgbClr>
                  </a:outerShdw>
                </a:effectLst>
                <a:latin typeface="+mn-lt"/>
                <a:ea typeface="+mn-ea"/>
                <a:cs typeface="+mn-cs"/>
                <a:sym typeface="Times"/>
              </a:defRPr>
            </a:pPr>
            <a:endParaRPr/>
          </a:p>
        </p:txBody>
      </p:sp>
      <p:pic>
        <p:nvPicPr>
          <p:cNvPr id="25" name="oldPaper3.png"/>
          <p:cNvPicPr/>
          <p:nvPr/>
        </p:nvPicPr>
        <p:blipFill>
          <a:blip r:embed="rId5">
            <a:extLst/>
          </a:blip>
          <a:stretch>
            <a:fillRect/>
          </a:stretch>
        </p:blipFill>
        <p:spPr>
          <a:xfrm rot="21480000">
            <a:off x="1368732" y="3403268"/>
            <a:ext cx="6337301" cy="2857501"/>
          </a:xfrm>
          <a:prstGeom prst="rect">
            <a:avLst/>
          </a:prstGeom>
          <a:ln w="12700">
            <a:miter lim="400000"/>
          </a:ln>
          <a:effectLst>
            <a:outerShdw blurRad="152400" dist="152400" dir="2700000" rotWithShape="0">
              <a:srgbClr val="000000">
                <a:alpha val="89000"/>
              </a:srgbClr>
            </a:outerShdw>
            <a:reflection stA="50000" endPos="40000" dir="5400000" sy="-100000" algn="bl" rotWithShape="0"/>
          </a:effectLst>
        </p:spPr>
      </p:pic>
      <p:sp>
        <p:nvSpPr>
          <p:cNvPr id="26" name="Shape 26"/>
          <p:cNvSpPr/>
          <p:nvPr/>
        </p:nvSpPr>
        <p:spPr>
          <a:xfrm>
            <a:off x="1739900" y="3644900"/>
            <a:ext cx="5600700" cy="1502991"/>
          </a:xfrm>
          <a:prstGeom prst="rect">
            <a:avLst/>
          </a:prstGeom>
          <a:ln w="12700">
            <a:miter lim="400000"/>
          </a:ln>
          <a:effectLst>
            <a:outerShdw blurRad="101600" dist="127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p>
            <a:pPr marL="431196" lvl="0" indent="-316896">
              <a:lnSpc>
                <a:spcPts val="23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 pos="4292600" algn="l"/>
              </a:tabLst>
              <a:defRPr sz="1800"/>
            </a:pPr>
            <a:r>
              <a:rPr sz="2000">
                <a:latin typeface="Arial"/>
                <a:ea typeface="Arial"/>
                <a:cs typeface="Arial"/>
                <a:sym typeface="Arial"/>
              </a:rPr>
              <a:t>a. Lee forced to retreat from Petersburg, VA, low on supplies &amp; 30,000 men</a:t>
            </a:r>
          </a:p>
          <a:p>
            <a:pPr marL="431196" lvl="0" indent="-316896">
              <a:lnSpc>
                <a:spcPts val="23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 pos="4292600" algn="l"/>
              </a:tabLst>
              <a:defRPr sz="1800"/>
            </a:pPr>
            <a:endParaRPr sz="2000">
              <a:latin typeface="Arial"/>
              <a:ea typeface="Arial"/>
              <a:cs typeface="Arial"/>
              <a:sym typeface="Arial"/>
            </a:endParaRPr>
          </a:p>
          <a:p>
            <a:pPr marL="431196" lvl="0" indent="-316896">
              <a:lnSpc>
                <a:spcPts val="23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 pos="4292600" algn="l"/>
              </a:tabLst>
              <a:defRPr sz="1800"/>
            </a:pPr>
            <a:r>
              <a:rPr sz="2000">
                <a:latin typeface="Arial"/>
                <a:ea typeface="Arial"/>
                <a:cs typeface="Arial"/>
                <a:sym typeface="Arial"/>
              </a:rPr>
              <a:t>b. Lee surrenders at Appomattox Courthouse</a:t>
            </a:r>
          </a:p>
          <a:p>
            <a:pPr marL="431196" lvl="0" indent="-316896">
              <a:lnSpc>
                <a:spcPts val="23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 pos="4292600" algn="l"/>
              </a:tabLst>
              <a:defRPr sz="1800"/>
            </a:pPr>
            <a:r>
              <a:rPr sz="2000">
                <a:latin typeface="Arial"/>
                <a:ea typeface="Arial"/>
                <a:cs typeface="Arial"/>
                <a:sym typeface="Arial"/>
              </a:rPr>
              <a:t>    April 9, 1865</a:t>
            </a:r>
          </a:p>
        </p:txBody>
      </p:sp>
      <p:sp>
        <p:nvSpPr>
          <p:cNvPr id="27" name="Shape 27"/>
          <p:cNvSpPr/>
          <p:nvPr/>
        </p:nvSpPr>
        <p:spPr>
          <a:xfrm>
            <a:off x="6099884" y="5930900"/>
            <a:ext cx="3289301" cy="647700"/>
          </a:xfrm>
          <a:prstGeom prst="rect">
            <a:avLst/>
          </a:prstGeom>
          <a:ln w="12700">
            <a:miter lim="400000"/>
          </a:ln>
          <a:effectLst>
            <a:outerShdw blurRad="127000" dist="762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lvl1pPr algn="ctr">
              <a:lnSpc>
                <a:spcPts val="3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rgbClr val="FFFFFF"/>
                </a:solidFill>
                <a:effectLst>
                  <a:outerShdw blurRad="127000" dist="76200" dir="2700000" rotWithShape="0">
                    <a:srgbClr val="000000"/>
                  </a:outerShdw>
                </a:effectLst>
                <a:latin typeface="webster"/>
                <a:ea typeface="webster"/>
                <a:cs typeface="webster"/>
                <a:sym typeface="webster"/>
              </a:defRPr>
            </a:lvl1pPr>
          </a:lstStyle>
          <a:p>
            <a:pPr lvl="0">
              <a:defRPr sz="1800">
                <a:solidFill>
                  <a:srgbClr val="000000"/>
                </a:solidFill>
                <a:effectLst/>
              </a:defRPr>
            </a:pPr>
            <a:r>
              <a:rPr sz="2600">
                <a:solidFill>
                  <a:srgbClr val="FFFFFF"/>
                </a:solidFill>
                <a:effectLst>
                  <a:outerShdw blurRad="127000" dist="76200" dir="2700000" rotWithShape="0">
                    <a:srgbClr val="000000"/>
                  </a:outerShdw>
                </a:effectLst>
              </a:rPr>
              <a:t>Robert E. Lee</a:t>
            </a:r>
          </a:p>
        </p:txBody>
      </p:sp>
      <p:sp>
        <p:nvSpPr>
          <p:cNvPr id="28" name="Shape 28"/>
          <p:cNvSpPr/>
          <p:nvPr/>
        </p:nvSpPr>
        <p:spPr>
          <a:xfrm>
            <a:off x="215220" y="5854700"/>
            <a:ext cx="3289301" cy="647700"/>
          </a:xfrm>
          <a:prstGeom prst="rect">
            <a:avLst/>
          </a:prstGeom>
          <a:ln w="12700">
            <a:miter lim="400000"/>
          </a:ln>
          <a:effectLst>
            <a:outerShdw blurRad="127000" dist="762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lvl1pPr algn="ctr">
              <a:lnSpc>
                <a:spcPts val="3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600">
                <a:solidFill>
                  <a:srgbClr val="FFFFFF"/>
                </a:solidFill>
                <a:effectLst>
                  <a:outerShdw blurRad="127000" dist="76200" dir="2700000" rotWithShape="0">
                    <a:srgbClr val="000000"/>
                  </a:outerShdw>
                </a:effectLst>
                <a:latin typeface="webster"/>
                <a:ea typeface="webster"/>
                <a:cs typeface="webster"/>
                <a:sym typeface="webster"/>
              </a:defRPr>
            </a:lvl1pPr>
          </a:lstStyle>
          <a:p>
            <a:pPr lvl="0">
              <a:defRPr sz="1800">
                <a:solidFill>
                  <a:srgbClr val="000000"/>
                </a:solidFill>
                <a:effectLst/>
              </a:defRPr>
            </a:pPr>
            <a:r>
              <a:rPr sz="2600">
                <a:solidFill>
                  <a:srgbClr val="FFFFFF"/>
                </a:solidFill>
                <a:effectLst>
                  <a:outerShdw blurRad="127000" dist="76200" dir="2700000" rotWithShape="0">
                    <a:srgbClr val="000000"/>
                  </a:outerShdw>
                </a:effectLst>
              </a:rPr>
              <a:t>Ulysses S. Grant</a:t>
            </a:r>
          </a:p>
        </p:txBody>
      </p:sp>
      <p:pic>
        <p:nvPicPr>
          <p:cNvPr id="29" name="death-bed-abraham-lincoln.jpg"/>
          <p:cNvPicPr/>
          <p:nvPr/>
        </p:nvPicPr>
        <p:blipFill rotWithShape="1">
          <a:blip r:embed="rId6">
            <a:extLst/>
          </a:blip>
          <a:srcRect r="8789"/>
          <a:stretch/>
        </p:blipFill>
        <p:spPr>
          <a:xfrm>
            <a:off x="-238827" y="-1"/>
            <a:ext cx="9382827" cy="6858001"/>
          </a:xfrm>
          <a:prstGeom prst="rect">
            <a:avLst/>
          </a:prstGeom>
          <a:ln w="12700">
            <a:miter lim="400000"/>
          </a:ln>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231.jpg"/>
          <p:cNvPicPr/>
          <p:nvPr/>
        </p:nvPicPr>
        <p:blipFill>
          <a:blip r:embed="rId3">
            <a:extLst/>
          </a:blip>
          <a:stretch>
            <a:fillRect/>
          </a:stretch>
        </p:blipFill>
        <p:spPr>
          <a:xfrm>
            <a:off x="-114300" y="316388"/>
            <a:ext cx="9652000" cy="6946901"/>
          </a:xfrm>
          <a:prstGeom prst="rect">
            <a:avLst/>
          </a:prstGeom>
          <a:ln w="12700">
            <a:miter lim="400000"/>
          </a:ln>
        </p:spPr>
      </p:pic>
      <p:sp>
        <p:nvSpPr>
          <p:cNvPr id="34" name="Shape 34"/>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35" name="Shape 35"/>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36" name="Shape 36"/>
          <p:cNvSpPr/>
          <p:nvPr/>
        </p:nvSpPr>
        <p:spPr>
          <a:xfrm>
            <a:off x="1841500" y="5969000"/>
            <a:ext cx="5140363" cy="82550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marL="114300">
              <a:lnSpc>
                <a:spcPts val="59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900" spc="1259">
                <a:solidFill>
                  <a:srgbClr val="FFFFFF"/>
                </a:solidFill>
                <a:latin typeface="ArmyChalk"/>
                <a:ea typeface="ArmyChalk"/>
                <a:cs typeface="ArmyChalk"/>
                <a:sym typeface="ArmyChalk"/>
              </a:defRPr>
            </a:lvl1pPr>
          </a:lstStyle>
          <a:p>
            <a:pPr lvl="0">
              <a:defRPr sz="1800" spc="0">
                <a:solidFill>
                  <a:srgbClr val="000000"/>
                </a:solidFill>
              </a:defRPr>
            </a:pPr>
            <a:r>
              <a:rPr sz="4900" spc="1259">
                <a:solidFill>
                  <a:srgbClr val="FFFFFF"/>
                </a:solidFill>
              </a:rPr>
              <a:t>CHAPTER 16</a:t>
            </a:r>
          </a:p>
        </p:txBody>
      </p:sp>
      <p:sp>
        <p:nvSpPr>
          <p:cNvPr id="37" name="Shape 37"/>
          <p:cNvSpPr/>
          <p:nvPr/>
        </p:nvSpPr>
        <p:spPr>
          <a:xfrm>
            <a:off x="660400" y="-101600"/>
            <a:ext cx="10210800" cy="1054100"/>
          </a:xfrm>
          <a:prstGeom prst="rect">
            <a:avLst/>
          </a:prstGeom>
          <a:ln w="12700">
            <a:miter lim="400000"/>
          </a:ln>
          <a:effectLst>
            <a:outerShdw blurRad="152400" dist="12700" dir="1608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p>
            <a:pPr marL="114300" lvl="0">
              <a:lnSpc>
                <a:spcPts val="77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1800"/>
            </a:pPr>
            <a:r>
              <a:rPr sz="6400" spc="896">
                <a:solidFill>
                  <a:srgbClr val="FFFFFF"/>
                </a:solidFill>
                <a:latin typeface="ArmyChalk"/>
                <a:ea typeface="ArmyChalk"/>
                <a:cs typeface="ArmyChalk"/>
                <a:sym typeface="ArmyChalk"/>
              </a:rPr>
              <a:t>R</a:t>
            </a:r>
            <a:r>
              <a:rPr sz="5500" spc="770">
                <a:solidFill>
                  <a:srgbClr val="FFFFFF"/>
                </a:solidFill>
                <a:latin typeface="ArmyChalk"/>
                <a:ea typeface="ArmyChalk"/>
                <a:cs typeface="ArmyChalk"/>
                <a:sym typeface="ArmyChalk"/>
              </a:rPr>
              <a:t>ECONSTRUCTION</a:t>
            </a:r>
          </a:p>
        </p:txBody>
      </p:sp>
      <p:pic>
        <p:nvPicPr>
          <p:cNvPr id="38" name="304690_la_15_03.png"/>
          <p:cNvPicPr/>
          <p:nvPr/>
        </p:nvPicPr>
        <p:blipFill>
          <a:blip r:embed="rId4">
            <a:extLst/>
          </a:blip>
          <a:stretch>
            <a:fillRect/>
          </a:stretch>
        </p:blipFill>
        <p:spPr>
          <a:xfrm>
            <a:off x="190500" y="1120775"/>
            <a:ext cx="8763000" cy="4178300"/>
          </a:xfrm>
          <a:prstGeom prst="rect">
            <a:avLst/>
          </a:prstGeom>
          <a:ln w="12700">
            <a:miter lim="400000"/>
          </a:ln>
          <a:effectLst>
            <a:outerShdw blurRad="419100" dir="16080000" rotWithShape="0">
              <a:srgbClr val="000000"/>
            </a:outerShdw>
          </a:effectLst>
        </p:spPr>
      </p:pic>
      <p:pic>
        <p:nvPicPr>
          <p:cNvPr id="39" name="Execution_Lincoln_assassins.jpg"/>
          <p:cNvPicPr/>
          <p:nvPr/>
        </p:nvPicPr>
        <p:blipFill>
          <a:blip r:embed="rId5">
            <a:extLst/>
          </a:blip>
          <a:stretch>
            <a:fillRect/>
          </a:stretch>
        </p:blipFill>
        <p:spPr>
          <a:xfrm>
            <a:off x="-114300" y="-444500"/>
            <a:ext cx="9551097" cy="7747000"/>
          </a:xfrm>
          <a:prstGeom prst="rect">
            <a:avLst/>
          </a:prstGeom>
          <a:ln w="12700">
            <a:miter lim="400000"/>
          </a:ln>
        </p:spPr>
      </p:pic>
      <p:grpSp>
        <p:nvGrpSpPr>
          <p:cNvPr id="44" name="Group 44"/>
          <p:cNvGrpSpPr/>
          <p:nvPr/>
        </p:nvGrpSpPr>
        <p:grpSpPr>
          <a:xfrm>
            <a:off x="260350" y="146050"/>
            <a:ext cx="4279900" cy="1854200"/>
            <a:chOff x="-31750" y="-31750"/>
            <a:chExt cx="4279900" cy="1854200"/>
          </a:xfrm>
        </p:grpSpPr>
        <p:grpSp>
          <p:nvGrpSpPr>
            <p:cNvPr id="42" name="Group 42"/>
            <p:cNvGrpSpPr/>
            <p:nvPr/>
          </p:nvGrpSpPr>
          <p:grpSpPr>
            <a:xfrm>
              <a:off x="-31750" y="-31750"/>
              <a:ext cx="4279900" cy="1854200"/>
              <a:chOff x="-31750" y="-31750"/>
              <a:chExt cx="4279900" cy="1854200"/>
            </a:xfrm>
          </p:grpSpPr>
          <p:sp>
            <p:nvSpPr>
              <p:cNvPr id="41" name="Shape 41"/>
              <p:cNvSpPr/>
              <p:nvPr/>
            </p:nvSpPr>
            <p:spPr>
              <a:xfrm>
                <a:off x="0" y="0"/>
                <a:ext cx="4216400" cy="1790700"/>
              </a:xfrm>
              <a:prstGeom prst="rect">
                <a:avLst/>
              </a:prstGeom>
              <a:solidFill>
                <a:srgbClr val="DADADA"/>
              </a:solidFill>
              <a:ln>
                <a:noFill/>
              </a:ln>
              <a:effectLst/>
            </p:spPr>
            <p:txBody>
              <a:bodyPr wrap="square" lIns="0" tIns="0" rIns="0" bIns="0" numCol="1" anchor="ctr">
                <a:noAutofit/>
              </a:bodyP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40" name="Picture 39"/>
              <p:cNvPicPr/>
              <p:nvPr/>
            </p:nvPicPr>
            <p:blipFill>
              <a:blip r:embed="rId6">
                <a:extLst/>
              </a:blip>
              <a:stretch>
                <a:fillRect/>
              </a:stretch>
            </p:blipFill>
            <p:spPr>
              <a:xfrm>
                <a:off x="-31750" y="-31750"/>
                <a:ext cx="4279900" cy="1854200"/>
              </a:xfrm>
              <a:prstGeom prst="rect">
                <a:avLst/>
              </a:prstGeom>
              <a:effectLst/>
            </p:spPr>
          </p:pic>
        </p:grpSp>
        <p:sp>
          <p:nvSpPr>
            <p:cNvPr id="43" name="Shape 43"/>
            <p:cNvSpPr/>
            <p:nvPr/>
          </p:nvSpPr>
          <p:spPr>
            <a:xfrm>
              <a:off x="139700" y="114300"/>
              <a:ext cx="4051300" cy="152400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p>
              <a:pPr lvl="0">
                <a:defRPr sz="1800"/>
              </a:pPr>
              <a:r>
                <a:rPr sz="1300" b="1" u="sng" spc="650"/>
                <a:t>13th AMENDMENT</a:t>
              </a:r>
            </a:p>
            <a:p>
              <a:pPr lvl="0">
                <a:defRPr sz="1800"/>
              </a:pPr>
              <a:r>
                <a:rPr sz="1300" b="1" spc="-13"/>
                <a:t>Section 1.</a:t>
              </a:r>
              <a:r>
                <a:rPr sz="1300" spc="-13"/>
                <a:t> Neither slavery nor involuntary servitude, except as a punishment for crime whereof the party shall have been duly convicted, shall exist within the United States, or any place subject to their jurisdiction.</a:t>
              </a:r>
            </a:p>
            <a:p>
              <a:pPr lvl="0">
                <a:spcBef>
                  <a:spcPts val="600"/>
                </a:spcBef>
                <a:defRPr sz="1800"/>
              </a:pPr>
              <a:r>
                <a:rPr sz="1300" b="1"/>
                <a:t>Section 2.</a:t>
              </a:r>
              <a:r>
                <a:rPr sz="1300"/>
                <a:t> Congress shall have power to enforce this article by appropriate legislation.</a:t>
              </a:r>
            </a:p>
          </p:txBody>
        </p:sp>
      </p:grpSp>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wd">
                                    <p:tmAbs val="0"/>
                                  </p:iterate>
                                  <p:childTnLst>
                                    <p:set>
                                      <p:cBhvr>
                                        <p:cTn id="6" fill="hold"/>
                                        <p:tgtEl>
                                          <p:spTgt spid="37"/>
                                        </p:tgtEl>
                                        <p:attrNameLst>
                                          <p:attrName>style.visibility</p:attrName>
                                        </p:attrNameLst>
                                      </p:cBhvr>
                                      <p:to>
                                        <p:strVal val="visible"/>
                                      </p:to>
                                    </p:set>
                                    <p:anim calcmode="lin" valueType="num">
                                      <p:cBhvr>
                                        <p:cTn id="7" dur="2000" fill="hold"/>
                                        <p:tgtEl>
                                          <p:spTgt spid="37"/>
                                        </p:tgtEl>
                                        <p:attrNameLst>
                                          <p:attrName>ppt_w</p:attrName>
                                        </p:attrNameLst>
                                      </p:cBhvr>
                                      <p:tavLst>
                                        <p:tav tm="0">
                                          <p:val>
                                            <p:fltVal val="0"/>
                                          </p:val>
                                        </p:tav>
                                        <p:tav tm="100000">
                                          <p:val>
                                            <p:strVal val="#ppt_w"/>
                                          </p:val>
                                        </p:tav>
                                      </p:tavLst>
                                    </p:anim>
                                    <p:anim calcmode="lin" valueType="num">
                                      <p:cBhvr>
                                        <p:cTn id="8" dur="2000" fill="hold"/>
                                        <p:tgtEl>
                                          <p:spTgt spid="37"/>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16" fill="hold" grpId="2" nodeType="afterEffect">
                                  <p:stCondLst>
                                    <p:cond delay="0"/>
                                  </p:stCondLst>
                                  <p:iterate type="wd">
                                    <p:tmAbs val="0"/>
                                  </p:iterate>
                                  <p:childTnLst>
                                    <p:set>
                                      <p:cBhvr>
                                        <p:cTn id="11" fill="hold"/>
                                        <p:tgtEl>
                                          <p:spTgt spid="36"/>
                                        </p:tgtEl>
                                        <p:attrNameLst>
                                          <p:attrName>style.visibility</p:attrName>
                                        </p:attrNameLst>
                                      </p:cBhvr>
                                      <p:to>
                                        <p:strVal val="visible"/>
                                      </p:to>
                                    </p:set>
                                    <p:anim calcmode="lin" valueType="num">
                                      <p:cBhvr>
                                        <p:cTn id="12" dur="2000" fill="hold"/>
                                        <p:tgtEl>
                                          <p:spTgt spid="36"/>
                                        </p:tgtEl>
                                        <p:attrNameLst>
                                          <p:attrName>ppt_w</p:attrName>
                                        </p:attrNameLst>
                                      </p:cBhvr>
                                      <p:tavLst>
                                        <p:tav tm="0">
                                          <p:val>
                                            <p:fltVal val="0"/>
                                          </p:val>
                                        </p:tav>
                                        <p:tav tm="100000">
                                          <p:val>
                                            <p:strVal val="#ppt_w"/>
                                          </p:val>
                                        </p:tav>
                                      </p:tavLst>
                                    </p:anim>
                                    <p:anim calcmode="lin" valueType="num">
                                      <p:cBhvr>
                                        <p:cTn id="13" dur="20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3" nodeType="clickEffect">
                                  <p:stCondLst>
                                    <p:cond delay="0"/>
                                  </p:stCondLst>
                                  <p:iterate>
                                    <p:tmAbs val="0"/>
                                  </p:iterate>
                                  <p:childTnLst>
                                    <p:set>
                                      <p:cBhvr>
                                        <p:cTn id="17" fill="hold"/>
                                        <p:tgtEl>
                                          <p:spTgt spid="44"/>
                                        </p:tgtEl>
                                        <p:attrNameLst>
                                          <p:attrName>style.visibility</p:attrName>
                                        </p:attrNameLst>
                                      </p:cBhvr>
                                      <p:to>
                                        <p:strVal val="visible"/>
                                      </p:to>
                                    </p:set>
                                    <p:anim calcmode="lin" valueType="num">
                                      <p:cBhvr>
                                        <p:cTn id="18" dur="2000" fill="hold"/>
                                        <p:tgtEl>
                                          <p:spTgt spid="44"/>
                                        </p:tgtEl>
                                        <p:attrNameLst>
                                          <p:attrName>ppt_x</p:attrName>
                                        </p:attrNameLst>
                                      </p:cBhvr>
                                      <p:tavLst>
                                        <p:tav tm="0">
                                          <p:val>
                                            <p:strVal val="#ppt_x"/>
                                          </p:val>
                                        </p:tav>
                                        <p:tav tm="100000">
                                          <p:val>
                                            <p:strVal val="#ppt_x"/>
                                          </p:val>
                                        </p:tav>
                                      </p:tavLst>
                                    </p:anim>
                                    <p:anim calcmode="lin" valueType="num">
                                      <p:cBhvr>
                                        <p:cTn id="19" dur="20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2" animBg="1" advAuto="0"/>
      <p:bldP spid="37" grpId="1" animBg="1" advAuto="0"/>
      <p:bldP spid="44"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231.jpg"/>
          <p:cNvPicPr/>
          <p:nvPr/>
        </p:nvPicPr>
        <p:blipFill>
          <a:blip r:embed="rId3">
            <a:extLst/>
          </a:blip>
          <a:stretch>
            <a:fillRect/>
          </a:stretch>
        </p:blipFill>
        <p:spPr>
          <a:xfrm>
            <a:off x="-114300" y="316388"/>
            <a:ext cx="9652000" cy="6946901"/>
          </a:xfrm>
          <a:prstGeom prst="rect">
            <a:avLst/>
          </a:prstGeom>
          <a:ln w="12700">
            <a:miter lim="400000"/>
          </a:ln>
        </p:spPr>
      </p:pic>
      <p:sp>
        <p:nvSpPr>
          <p:cNvPr id="49" name="Shape 49"/>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50" name="Shape 50"/>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51" name="304690_la_15_03.png"/>
          <p:cNvPicPr/>
          <p:nvPr/>
        </p:nvPicPr>
        <p:blipFill>
          <a:blip r:embed="rId4">
            <a:extLst/>
          </a:blip>
          <a:stretch>
            <a:fillRect/>
          </a:stretch>
        </p:blipFill>
        <p:spPr>
          <a:xfrm>
            <a:off x="190500" y="1120775"/>
            <a:ext cx="8763000" cy="4178300"/>
          </a:xfrm>
          <a:prstGeom prst="rect">
            <a:avLst/>
          </a:prstGeom>
          <a:ln w="12700">
            <a:miter lim="400000"/>
          </a:ln>
          <a:effectLst>
            <a:outerShdw blurRad="419100" dir="16080000" rotWithShape="0">
              <a:srgbClr val="000000"/>
            </a:outerShdw>
          </a:effectLst>
        </p:spPr>
      </p:pic>
      <p:pic>
        <p:nvPicPr>
          <p:cNvPr id="52" name="Screen Shot 2014-12-15 at 3.07.23 PM.png"/>
          <p:cNvPicPr/>
          <p:nvPr/>
        </p:nvPicPr>
        <p:blipFill>
          <a:blip r:embed="rId5">
            <a:extLst/>
          </a:blip>
          <a:stretch>
            <a:fillRect/>
          </a:stretch>
        </p:blipFill>
        <p:spPr>
          <a:xfrm>
            <a:off x="477313" y="26127"/>
            <a:ext cx="7560831" cy="825501"/>
          </a:xfrm>
          <a:prstGeom prst="rect">
            <a:avLst/>
          </a:prstGeom>
          <a:ln w="12700">
            <a:miter lim="400000"/>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231.jpg"/>
          <p:cNvPicPr/>
          <p:nvPr/>
        </p:nvPicPr>
        <p:blipFill>
          <a:blip r:embed="rId3">
            <a:extLst/>
          </a:blip>
          <a:stretch>
            <a:fillRect/>
          </a:stretch>
        </p:blipFill>
        <p:spPr>
          <a:xfrm>
            <a:off x="-114300" y="316388"/>
            <a:ext cx="9652000" cy="6946901"/>
          </a:xfrm>
          <a:prstGeom prst="rect">
            <a:avLst/>
          </a:prstGeom>
          <a:ln w="12700">
            <a:miter lim="400000"/>
          </a:ln>
        </p:spPr>
      </p:pic>
      <p:sp>
        <p:nvSpPr>
          <p:cNvPr id="57" name="Shape 57"/>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58" name="Shape 58"/>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59" name="Screen Shot 2014-12-15 at 3.07.23 PM.png"/>
          <p:cNvPicPr/>
          <p:nvPr/>
        </p:nvPicPr>
        <p:blipFill>
          <a:blip r:embed="rId4">
            <a:extLst/>
          </a:blip>
          <a:stretch>
            <a:fillRect/>
          </a:stretch>
        </p:blipFill>
        <p:spPr>
          <a:xfrm>
            <a:off x="477313" y="26127"/>
            <a:ext cx="7560831" cy="825501"/>
          </a:xfrm>
          <a:prstGeom prst="rect">
            <a:avLst/>
          </a:prstGeom>
          <a:ln w="12700">
            <a:miter lim="400000"/>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4a39602r.jpg"/>
          <p:cNvPicPr/>
          <p:nvPr/>
        </p:nvPicPr>
        <p:blipFill rotWithShape="1">
          <a:blip r:embed="rId3">
            <a:extLst/>
          </a:blip>
          <a:srcRect r="10150"/>
          <a:stretch/>
        </p:blipFill>
        <p:spPr>
          <a:xfrm>
            <a:off x="0" y="95249"/>
            <a:ext cx="9163050" cy="6375401"/>
          </a:xfrm>
          <a:prstGeom prst="rect">
            <a:avLst/>
          </a:prstGeom>
          <a:ln w="12700">
            <a:miter lim="400000"/>
          </a:ln>
        </p:spPr>
      </p:pic>
      <p:sp>
        <p:nvSpPr>
          <p:cNvPr id="64" name="Shape 64"/>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65" name="Shape 65"/>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66" name="Screen Shot 2014-12-15 at 3.07.23 PM.png"/>
          <p:cNvPicPr/>
          <p:nvPr/>
        </p:nvPicPr>
        <p:blipFill>
          <a:blip r:embed="rId4">
            <a:extLst/>
          </a:blip>
          <a:stretch>
            <a:fillRect/>
          </a:stretch>
        </p:blipFill>
        <p:spPr>
          <a:xfrm>
            <a:off x="477313" y="26127"/>
            <a:ext cx="7560831" cy="825501"/>
          </a:xfrm>
          <a:prstGeom prst="rect">
            <a:avLst/>
          </a:prstGeom>
          <a:ln w="12700">
            <a:miter lim="400000"/>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232.jpg"/>
          <p:cNvPicPr/>
          <p:nvPr/>
        </p:nvPicPr>
        <p:blipFill rotWithShape="1">
          <a:blip r:embed="rId3">
            <a:extLst/>
          </a:blip>
          <a:srcRect l="5535" r="3460" b="7707"/>
          <a:stretch/>
        </p:blipFill>
        <p:spPr>
          <a:xfrm>
            <a:off x="-25400" y="482600"/>
            <a:ext cx="9188450" cy="6388100"/>
          </a:xfrm>
          <a:prstGeom prst="rect">
            <a:avLst/>
          </a:prstGeom>
          <a:ln w="12700">
            <a:miter lim="400000"/>
          </a:ln>
        </p:spPr>
      </p:pic>
      <p:sp>
        <p:nvSpPr>
          <p:cNvPr id="71" name="Shape 71"/>
          <p:cNvSpPr/>
          <p:nvPr/>
        </p:nvSpPr>
        <p:spPr>
          <a:xfrm>
            <a:off x="-393700" y="698500"/>
            <a:ext cx="9715500" cy="5638800"/>
          </a:xfrm>
          <a:prstGeom prst="rect">
            <a:avLst/>
          </a:prstGeom>
          <a:solidFill>
            <a:srgbClr val="000000">
              <a:alpha val="47744"/>
            </a:srgbClr>
          </a:solidFill>
          <a:ln w="12700">
            <a:solidFill>
              <a:srgbClr val="000000">
                <a:alpha val="47744"/>
              </a:srgbClr>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72" name="Shape 72"/>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73" name="Shape 73"/>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74" name="Shape 74"/>
          <p:cNvSpPr/>
          <p:nvPr/>
        </p:nvSpPr>
        <p:spPr>
          <a:xfrm>
            <a:off x="101600" y="1358900"/>
            <a:ext cx="8255000" cy="4432300"/>
          </a:xfrm>
          <a:prstGeom prst="rect">
            <a:avLst/>
          </a:prstGeom>
          <a:ln w="12700">
            <a:miter lim="400000"/>
          </a:ln>
          <a:effectLst>
            <a:outerShdw blurRad="63500" dir="2700000" rotWithShape="0">
              <a:srgbClr val="000000"/>
            </a:outerShdw>
          </a:effectLst>
          <a:extLst>
            <a:ext uri="{C572A759-6A51-4108-AA02-DFA0A04FC94B}">
              <ma14:wrappingTextBoxFlag xmlns="" xmlns:ma14="http://schemas.microsoft.com/office/mac/drawingml/2011/main" val="1"/>
            </a:ext>
          </a:extLst>
        </p:spPr>
        <p:txBody>
          <a:bodyPr lIns="0" tIns="0" rIns="0" bIns="0">
            <a:spAutoFit/>
          </a:bodyPr>
          <a:lstStyle/>
          <a:p>
            <a:pPr marL="114300" lvl="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1800"/>
            </a:pPr>
            <a:r>
              <a:rPr sz="2800" spc="-28">
                <a:solidFill>
                  <a:srgbClr val="FFFFFF"/>
                </a:solidFill>
                <a:latin typeface="webster"/>
                <a:ea typeface="webster"/>
                <a:cs typeface="webster"/>
                <a:sym typeface="webster"/>
              </a:rPr>
              <a:t>North - 364,000 Dead</a:t>
            </a:r>
          </a:p>
          <a:p>
            <a:pPr marL="114300" lvl="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1800"/>
            </a:pPr>
            <a:r>
              <a:rPr sz="2800" spc="-28">
                <a:solidFill>
                  <a:srgbClr val="FFFFFF"/>
                </a:solidFill>
                <a:latin typeface="webster"/>
                <a:ea typeface="webster"/>
                <a:cs typeface="webster"/>
                <a:sym typeface="webster"/>
              </a:rPr>
              <a:t>South - 260,000 1/5 of its white men dead</a:t>
            </a:r>
          </a:p>
          <a:p>
            <a:pPr marL="114300" lvl="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1800"/>
            </a:pPr>
            <a:r>
              <a:rPr sz="2800" spc="-28">
                <a:solidFill>
                  <a:srgbClr val="FFFFFF"/>
                </a:solidFill>
                <a:latin typeface="webster"/>
                <a:ea typeface="webster"/>
                <a:cs typeface="webster"/>
                <a:sym typeface="webster"/>
              </a:rPr>
              <a:t>9,000 miles of railroad destroyed</a:t>
            </a:r>
          </a:p>
          <a:p>
            <a:pPr marL="114300" lvl="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10236200" algn="l"/>
              </a:tabLst>
              <a:defRPr sz="1800"/>
            </a:pPr>
            <a:r>
              <a:rPr sz="2800" spc="-28">
                <a:solidFill>
                  <a:srgbClr val="FFFFFF"/>
                </a:solidFill>
                <a:latin typeface="webster"/>
                <a:ea typeface="webster"/>
                <a:cs typeface="webster"/>
                <a:sym typeface="webster"/>
              </a:rPr>
              <a:t>Destroyed: farmland, farm buildings, farm machinery, work animals, 1/3 of all southern livestock, bridges, canals, thousands of miles of roads. . . </a:t>
            </a:r>
          </a:p>
        </p:txBody>
      </p:sp>
      <p:pic>
        <p:nvPicPr>
          <p:cNvPr id="75" name="Screen Shot 2014-12-15 at 3.07.23 PM.png"/>
          <p:cNvPicPr/>
          <p:nvPr/>
        </p:nvPicPr>
        <p:blipFill>
          <a:blip r:embed="rId4">
            <a:extLst/>
          </a:blip>
          <a:stretch>
            <a:fillRect/>
          </a:stretch>
        </p:blipFill>
        <p:spPr>
          <a:xfrm>
            <a:off x="477313" y="26127"/>
            <a:ext cx="7560831" cy="825501"/>
          </a:xfrm>
          <a:prstGeom prst="rect">
            <a:avLst/>
          </a:prstGeom>
          <a:ln w="12700">
            <a:miter lim="400000"/>
          </a:ln>
        </p:spPr>
      </p:pic>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2000"/>
                                  </p:stCondLst>
                                  <p:iterate>
                                    <p:tmAbs val="0"/>
                                  </p:iterate>
                                  <p:childTnLst>
                                    <p:set>
                                      <p:cBhvr>
                                        <p:cTn id="6" fill="hold"/>
                                        <p:tgtEl>
                                          <p:spTgt spid="71"/>
                                        </p:tgtEl>
                                        <p:attrNameLst>
                                          <p:attrName>style.visibility</p:attrName>
                                        </p:attrNameLst>
                                      </p:cBhvr>
                                      <p:to>
                                        <p:strVal val="visible"/>
                                      </p:to>
                                    </p:set>
                                    <p:animEffect transition="in" filter="dissolve">
                                      <p:cBhvr>
                                        <p:cTn id="7" dur="1000"/>
                                        <p:tgtEl>
                                          <p:spTgt spid="71"/>
                                        </p:tgtEl>
                                      </p:cBhvr>
                                    </p:animEffect>
                                  </p:childTnLst>
                                </p:cTn>
                              </p:par>
                            </p:childTnLst>
                          </p:cTn>
                        </p:par>
                        <p:par>
                          <p:cTn id="8" fill="hold">
                            <p:stCondLst>
                              <p:cond delay="3000"/>
                            </p:stCondLst>
                            <p:childTnLst>
                              <p:par>
                                <p:cTn id="9" presetID="1" presetClass="entr" presetSubtype="0" fill="hold" grpId="2" nodeType="afterEffect">
                                  <p:stCondLst>
                                    <p:cond delay="0"/>
                                  </p:stCondLst>
                                  <p:iterate type="lt">
                                    <p:tmAbs val="0"/>
                                  </p:iterate>
                                  <p:childTnLst>
                                    <p:set>
                                      <p:cBhvr>
                                        <p:cTn id="10" fill="hold"/>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advAuto="0"/>
      <p:bldP spid="74"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232.jpg"/>
          <p:cNvPicPr/>
          <p:nvPr/>
        </p:nvPicPr>
        <p:blipFill rotWithShape="1">
          <a:blip r:embed="rId3">
            <a:alphaModFix amt="53759"/>
            <a:extLst/>
          </a:blip>
          <a:srcRect l="5534" r="3459" b="5848"/>
          <a:stretch/>
        </p:blipFill>
        <p:spPr>
          <a:xfrm>
            <a:off x="-25400" y="482600"/>
            <a:ext cx="9188450" cy="6516716"/>
          </a:xfrm>
          <a:prstGeom prst="rect">
            <a:avLst/>
          </a:prstGeom>
          <a:ln w="12700">
            <a:miter lim="400000"/>
          </a:ln>
        </p:spPr>
      </p:pic>
      <p:sp>
        <p:nvSpPr>
          <p:cNvPr id="80" name="Shape 80"/>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81" name="Shape 81"/>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82" name="Shape 82"/>
          <p:cNvSpPr/>
          <p:nvPr/>
        </p:nvSpPr>
        <p:spPr>
          <a:xfrm>
            <a:off x="165100" y="1041400"/>
            <a:ext cx="5054600" cy="508652"/>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114300" lvl="0">
              <a:lnSpc>
                <a:spcPts val="3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5080000" algn="l"/>
              </a:tabLst>
              <a:defRPr sz="1800"/>
            </a:pPr>
            <a:r>
              <a:rPr sz="2900" b="1" dirty="0">
                <a:latin typeface="Arial"/>
                <a:ea typeface="Arial"/>
                <a:cs typeface="Arial"/>
                <a:sym typeface="Arial"/>
              </a:rPr>
              <a:t>I. Reconstruction </a:t>
            </a:r>
            <a:r>
              <a:rPr sz="2100" b="1" dirty="0">
                <a:latin typeface="Arial"/>
                <a:ea typeface="Arial"/>
                <a:cs typeface="Arial"/>
                <a:sym typeface="Arial"/>
              </a:rPr>
              <a:t>1865-1877</a:t>
            </a:r>
          </a:p>
        </p:txBody>
      </p:sp>
      <p:sp>
        <p:nvSpPr>
          <p:cNvPr id="83" name="Shape 83"/>
          <p:cNvSpPr/>
          <p:nvPr/>
        </p:nvSpPr>
        <p:spPr>
          <a:xfrm>
            <a:off x="685800" y="1511300"/>
            <a:ext cx="3581400" cy="1016368"/>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114462" indent="-162">
              <a:lnSpc>
                <a:spcPts val="27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2200">
                <a:effectLst>
                  <a:outerShdw blurRad="12700" dist="38100" dir="2700000" rotWithShape="0">
                    <a:srgbClr val="FFFFFF"/>
                  </a:outerShdw>
                </a:effectLst>
                <a:latin typeface="Arial"/>
                <a:ea typeface="Arial"/>
                <a:cs typeface="Arial"/>
                <a:sym typeface="Arial"/>
              </a:defRPr>
            </a:lvl1pPr>
          </a:lstStyle>
          <a:p>
            <a:pPr lvl="0">
              <a:defRPr sz="1800">
                <a:effectLst/>
              </a:defRPr>
            </a:pPr>
            <a:r>
              <a:rPr sz="2200" dirty="0">
                <a:effectLst/>
              </a:rPr>
              <a:t>attempt to repair damage to the south &amp; bring southern states to the Union.</a:t>
            </a:r>
          </a:p>
        </p:txBody>
      </p:sp>
      <p:sp>
        <p:nvSpPr>
          <p:cNvPr id="84" name="Shape 84"/>
          <p:cNvSpPr/>
          <p:nvPr/>
        </p:nvSpPr>
        <p:spPr>
          <a:xfrm>
            <a:off x="685800" y="3022600"/>
            <a:ext cx="3581400" cy="2806700"/>
          </a:xfrm>
          <a:prstGeom prst="rect">
            <a:avLst/>
          </a:prstGeom>
          <a:ln w="12700">
            <a:miter lim="400000"/>
          </a:ln>
          <a:effectLst>
            <a:glow>
              <a:schemeClr val="accent1">
                <a:alpha val="40000"/>
              </a:schemeClr>
            </a:glow>
            <a:outerShdw blurRad="10922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dirty="0">
                <a:latin typeface="Arial"/>
                <a:ea typeface="Arial"/>
                <a:cs typeface="Arial"/>
                <a:sym typeface="Arial"/>
              </a:rPr>
              <a:t>A. Black Southerners</a:t>
            </a:r>
          </a:p>
          <a:p>
            <a:pPr marL="462288" lvl="0" indent="-370847">
              <a:lnSpc>
                <a:spcPts val="2700"/>
              </a:lnSpc>
              <a:tabLst>
                <a:tab pos="2540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latin typeface="Arial"/>
                <a:ea typeface="Arial"/>
                <a:cs typeface="Arial"/>
                <a:sym typeface="Arial"/>
              </a:rPr>
              <a:t> 		4 million freed - now homeless, jobless, &amp; hungry</a:t>
            </a:r>
          </a:p>
          <a:p>
            <a:pPr marL="462288" lvl="0" indent="-370847">
              <a:lnSpc>
                <a:spcPts val="2700"/>
              </a:lnSpc>
              <a:tabLst>
                <a:tab pos="2540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dirty="0">
                <a:latin typeface="Arial"/>
                <a:ea typeface="Arial"/>
                <a:cs typeface="Arial"/>
                <a:sym typeface="Arial"/>
              </a:rPr>
              <a:t>B. Plantation owners</a:t>
            </a:r>
          </a:p>
          <a:p>
            <a:pPr marL="462288" lvl="0" indent="-370847">
              <a:lnSpc>
                <a:spcPts val="2700"/>
              </a:lnSpc>
              <a:tabLst>
                <a:tab pos="2540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latin typeface="Arial"/>
                <a:ea typeface="Arial"/>
                <a:cs typeface="Arial"/>
                <a:sym typeface="Arial"/>
              </a:rPr>
              <a:t>		lost slave labor worth 3 billion.  Couldn’t afford to hire workers</a:t>
            </a:r>
          </a:p>
        </p:txBody>
      </p:sp>
      <p:sp>
        <p:nvSpPr>
          <p:cNvPr id="85" name="Shape 85"/>
          <p:cNvSpPr/>
          <p:nvPr/>
        </p:nvSpPr>
        <p:spPr>
          <a:xfrm>
            <a:off x="4851400" y="4889500"/>
            <a:ext cx="4064000" cy="692497"/>
          </a:xfrm>
          <a:prstGeom prst="rect">
            <a:avLst/>
          </a:prstGeom>
          <a:ln w="12700">
            <a:miter lim="400000"/>
          </a:ln>
          <a:effectLst>
            <a:outerShdw blurRad="50800" dist="381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462288" lvl="0" indent="-370847">
              <a:lnSpc>
                <a:spcPts val="2700"/>
              </a:lnSpc>
              <a:tabLst>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dirty="0">
                <a:latin typeface="Arial"/>
                <a:ea typeface="Arial"/>
                <a:cs typeface="Arial"/>
                <a:sym typeface="Arial"/>
              </a:rPr>
              <a:t>C. Poor White Southerners</a:t>
            </a:r>
          </a:p>
          <a:p>
            <a:pPr marL="462288" lvl="0" indent="-370847">
              <a:lnSpc>
                <a:spcPts val="2700"/>
              </a:lnSpc>
              <a:tabLst>
                <a:tab pos="254000" algn="l"/>
                <a:tab pos="4572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latin typeface="Arial"/>
                <a:ea typeface="Arial"/>
                <a:cs typeface="Arial"/>
                <a:sym typeface="Arial"/>
              </a:rPr>
              <a:t> 		no work, many moved west</a:t>
            </a:r>
          </a:p>
        </p:txBody>
      </p:sp>
      <p:pic>
        <p:nvPicPr>
          <p:cNvPr id="86" name="Screen Shot 2014-12-15 at 3.07.37 PM.png"/>
          <p:cNvPicPr/>
          <p:nvPr/>
        </p:nvPicPr>
        <p:blipFill>
          <a:blip r:embed="rId4">
            <a:extLst/>
          </a:blip>
          <a:stretch>
            <a:fillRect/>
          </a:stretch>
        </p:blipFill>
        <p:spPr>
          <a:xfrm>
            <a:off x="160470" y="76921"/>
            <a:ext cx="8341855" cy="695961"/>
          </a:xfrm>
          <a:prstGeom prst="rect">
            <a:avLst/>
          </a:prstGeom>
          <a:ln w="12700">
            <a:miter lim="400000"/>
          </a:ln>
        </p:spPr>
      </p:pic>
    </p:spTree>
  </p:cSld>
  <p:clrMapOvr>
    <a:masterClrMapping/>
  </p:clrMapOvr>
  <p:transition spd="slow">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type="wd">
                                    <p:tmAbs val="0"/>
                                  </p:iterate>
                                  <p:childTnLst>
                                    <p:set>
                                      <p:cBhvr>
                                        <p:cTn id="6" fill="hold"/>
                                        <p:tgtEl>
                                          <p:spTgt spid="83"/>
                                        </p:tgtEl>
                                        <p:attrNameLst>
                                          <p:attrName>style.visibility</p:attrName>
                                        </p:attrNameLst>
                                      </p:cBhvr>
                                      <p:to>
                                        <p:strVal val="visible"/>
                                      </p:to>
                                    </p:set>
                                    <p:anim calcmode="lin" valueType="num">
                                      <p:cBhvr>
                                        <p:cTn id="7" dur="1500" fill="hold"/>
                                        <p:tgtEl>
                                          <p:spTgt spid="83"/>
                                        </p:tgtEl>
                                        <p:attrNameLst>
                                          <p:attrName>ppt_w</p:attrName>
                                        </p:attrNameLst>
                                      </p:cBhvr>
                                      <p:tavLst>
                                        <p:tav tm="0">
                                          <p:val>
                                            <p:fltVal val="0"/>
                                          </p:val>
                                        </p:tav>
                                        <p:tav tm="100000">
                                          <p:val>
                                            <p:strVal val="#ppt_w"/>
                                          </p:val>
                                        </p:tav>
                                      </p:tavLst>
                                    </p:anim>
                                    <p:anim calcmode="lin" valueType="num">
                                      <p:cBhvr>
                                        <p:cTn id="8" dur="1500" fill="hold"/>
                                        <p:tgtEl>
                                          <p:spTgt spid="8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17" presetClass="entr" presetSubtype="8" fill="hold" grpId="2" nodeType="afterEffect">
                                  <p:stCondLst>
                                    <p:cond delay="0"/>
                                  </p:stCondLst>
                                  <p:iterate type="lt">
                                    <p:tmAbs val="0"/>
                                  </p:iterate>
                                  <p:childTnLst>
                                    <p:set>
                                      <p:cBhvr>
                                        <p:cTn id="11" fill="hold"/>
                                        <p:tgtEl>
                                          <p:spTgt spid="82"/>
                                        </p:tgtEl>
                                        <p:attrNameLst>
                                          <p:attrName>style.visibility</p:attrName>
                                        </p:attrNameLst>
                                      </p:cBhvr>
                                      <p:to>
                                        <p:strVal val="visible"/>
                                      </p:to>
                                    </p:set>
                                    <p:anim calcmode="lin" valueType="num">
                                      <p:cBhvr>
                                        <p:cTn id="12" dur="1000" fill="hold"/>
                                        <p:tgtEl>
                                          <p:spTgt spid="82"/>
                                        </p:tgtEl>
                                        <p:attrNameLst>
                                          <p:attrName>ppt_x</p:attrName>
                                        </p:attrNameLst>
                                      </p:cBhvr>
                                      <p:tavLst>
                                        <p:tav tm="0">
                                          <p:val>
                                            <p:strVal val="#ppt_x-#ppt_w/2"/>
                                          </p:val>
                                        </p:tav>
                                        <p:tav tm="100000">
                                          <p:val>
                                            <p:strVal val="#ppt_x"/>
                                          </p:val>
                                        </p:tav>
                                      </p:tavLst>
                                    </p:anim>
                                    <p:anim calcmode="lin" valueType="num">
                                      <p:cBhvr>
                                        <p:cTn id="13" dur="1000" fill="hold"/>
                                        <p:tgtEl>
                                          <p:spTgt spid="82"/>
                                        </p:tgtEl>
                                        <p:attrNameLst>
                                          <p:attrName>ppt_y</p:attrName>
                                        </p:attrNameLst>
                                      </p:cBhvr>
                                      <p:tavLst>
                                        <p:tav tm="0">
                                          <p:val>
                                            <p:strVal val="#ppt_y"/>
                                          </p:val>
                                        </p:tav>
                                        <p:tav tm="100000">
                                          <p:val>
                                            <p:strVal val="#ppt_y"/>
                                          </p:val>
                                        </p:tav>
                                      </p:tavLst>
                                    </p:anim>
                                    <p:anim calcmode="lin" valueType="num">
                                      <p:cBhvr>
                                        <p:cTn id="14" dur="1000" fill="hold"/>
                                        <p:tgtEl>
                                          <p:spTgt spid="82"/>
                                        </p:tgtEl>
                                        <p:attrNameLst>
                                          <p:attrName>ppt_w</p:attrName>
                                        </p:attrNameLst>
                                      </p:cBhvr>
                                      <p:tavLst>
                                        <p:tav tm="0">
                                          <p:val>
                                            <p:fltVal val="0"/>
                                          </p:val>
                                        </p:tav>
                                        <p:tav tm="100000">
                                          <p:val>
                                            <p:strVal val="#ppt_w"/>
                                          </p:val>
                                        </p:tav>
                                      </p:tavLst>
                                    </p:anim>
                                    <p:anim calcmode="lin" valueType="num">
                                      <p:cBhvr>
                                        <p:cTn id="15" dur="1000" fill="hold"/>
                                        <p:tgtEl>
                                          <p:spTgt spid="82"/>
                                        </p:tgtEl>
                                        <p:attrNameLst>
                                          <p:attrName>ppt_h</p:attrName>
                                        </p:attrNameLst>
                                      </p:cBhvr>
                                      <p:tavLst>
                                        <p:tav tm="0">
                                          <p:val>
                                            <p:strVal val="#ppt_h"/>
                                          </p:val>
                                        </p:tav>
                                        <p:tav tm="100000">
                                          <p:val>
                                            <p:strVal val="#ppt_h"/>
                                          </p:val>
                                        </p:tav>
                                      </p:tavLst>
                                    </p:anim>
                                  </p:childTnLst>
                                </p:cTn>
                              </p:par>
                            </p:childTnLst>
                          </p:cTn>
                        </p:par>
                        <p:par>
                          <p:cTn id="16" fill="hold">
                            <p:stCondLst>
                              <p:cond delay="2500"/>
                            </p:stCondLst>
                            <p:childTnLst>
                              <p:par>
                                <p:cTn id="17" presetID="23" presetClass="entr" presetSubtype="16" fill="hold" grpId="3" nodeType="afterEffect">
                                  <p:stCondLst>
                                    <p:cond delay="0"/>
                                  </p:stCondLst>
                                  <p:iterate type="wd">
                                    <p:tmAbs val="0"/>
                                  </p:iterate>
                                  <p:childTnLst>
                                    <p:set>
                                      <p:cBhvr>
                                        <p:cTn id="18" fill="hold"/>
                                        <p:tgtEl>
                                          <p:spTgt spid="84"/>
                                        </p:tgtEl>
                                        <p:attrNameLst>
                                          <p:attrName>style.visibility</p:attrName>
                                        </p:attrNameLst>
                                      </p:cBhvr>
                                      <p:to>
                                        <p:strVal val="visible"/>
                                      </p:to>
                                    </p:set>
                                    <p:anim calcmode="lin" valueType="num">
                                      <p:cBhvr>
                                        <p:cTn id="19" dur="1500" fill="hold"/>
                                        <p:tgtEl>
                                          <p:spTgt spid="84"/>
                                        </p:tgtEl>
                                        <p:attrNameLst>
                                          <p:attrName>ppt_w</p:attrName>
                                        </p:attrNameLst>
                                      </p:cBhvr>
                                      <p:tavLst>
                                        <p:tav tm="0">
                                          <p:val>
                                            <p:fltVal val="0"/>
                                          </p:val>
                                        </p:tav>
                                        <p:tav tm="100000">
                                          <p:val>
                                            <p:strVal val="#ppt_w"/>
                                          </p:val>
                                        </p:tav>
                                      </p:tavLst>
                                    </p:anim>
                                    <p:anim calcmode="lin" valueType="num">
                                      <p:cBhvr>
                                        <p:cTn id="20" dur="1500" fill="hold"/>
                                        <p:tgtEl>
                                          <p:spTgt spid="84"/>
                                        </p:tgtEl>
                                        <p:attrNameLst>
                                          <p:attrName>ppt_h</p:attrName>
                                        </p:attrNameLst>
                                      </p:cBhvr>
                                      <p:tavLst>
                                        <p:tav tm="0">
                                          <p:val>
                                            <p:fltVal val="0"/>
                                          </p:val>
                                        </p:tav>
                                        <p:tav tm="100000">
                                          <p:val>
                                            <p:strVal val="#ppt_h"/>
                                          </p:val>
                                        </p:tav>
                                      </p:tavLst>
                                    </p:anim>
                                  </p:childTnLst>
                                </p:cTn>
                              </p:par>
                            </p:childTnLst>
                          </p:cTn>
                        </p:par>
                        <p:par>
                          <p:cTn id="21" fill="hold">
                            <p:stCondLst>
                              <p:cond delay="4000"/>
                            </p:stCondLst>
                            <p:childTnLst>
                              <p:par>
                                <p:cTn id="22" presetID="23" presetClass="entr" presetSubtype="16" fill="hold" grpId="4" nodeType="afterEffect">
                                  <p:stCondLst>
                                    <p:cond delay="0"/>
                                  </p:stCondLst>
                                  <p:iterate type="wd">
                                    <p:tmAbs val="0"/>
                                  </p:iterate>
                                  <p:childTnLst>
                                    <p:set>
                                      <p:cBhvr>
                                        <p:cTn id="23" fill="hold"/>
                                        <p:tgtEl>
                                          <p:spTgt spid="85"/>
                                        </p:tgtEl>
                                        <p:attrNameLst>
                                          <p:attrName>style.visibility</p:attrName>
                                        </p:attrNameLst>
                                      </p:cBhvr>
                                      <p:to>
                                        <p:strVal val="visible"/>
                                      </p:to>
                                    </p:set>
                                    <p:anim calcmode="lin" valueType="num">
                                      <p:cBhvr>
                                        <p:cTn id="24" dur="1500" fill="hold"/>
                                        <p:tgtEl>
                                          <p:spTgt spid="85"/>
                                        </p:tgtEl>
                                        <p:attrNameLst>
                                          <p:attrName>ppt_w</p:attrName>
                                        </p:attrNameLst>
                                      </p:cBhvr>
                                      <p:tavLst>
                                        <p:tav tm="0">
                                          <p:val>
                                            <p:fltVal val="0"/>
                                          </p:val>
                                        </p:tav>
                                        <p:tav tm="100000">
                                          <p:val>
                                            <p:strVal val="#ppt_w"/>
                                          </p:val>
                                        </p:tav>
                                      </p:tavLst>
                                    </p:anim>
                                    <p:anim calcmode="lin" valueType="num">
                                      <p:cBhvr>
                                        <p:cTn id="25" dur="1500" fill="hold"/>
                                        <p:tgtEl>
                                          <p:spTgt spid="8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2" animBg="1" advAuto="0"/>
      <p:bldP spid="83" grpId="1" animBg="1" advAuto="0"/>
      <p:bldP spid="84" grpId="3" animBg="1" advAuto="0"/>
      <p:bldP spid="85"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25400" y="-342900"/>
            <a:ext cx="9175750" cy="12319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sp>
        <p:nvSpPr>
          <p:cNvPr id="91" name="Shape 91"/>
          <p:cNvSpPr/>
          <p:nvPr/>
        </p:nvSpPr>
        <p:spPr>
          <a:xfrm>
            <a:off x="-12700" y="5918200"/>
            <a:ext cx="9175750" cy="952500"/>
          </a:xfrm>
          <a:prstGeom prst="rect">
            <a:avLst/>
          </a:prstGeom>
          <a:solidFill>
            <a:srgbClr val="020202"/>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92" name="Andrew_johnson2.jpg"/>
          <p:cNvPicPr/>
          <p:nvPr/>
        </p:nvPicPr>
        <p:blipFill>
          <a:blip r:embed="rId3">
            <a:extLst/>
          </a:blip>
          <a:srcRect l="1357" t="2512" r="1357" b="13642"/>
          <a:stretch>
            <a:fillRect/>
          </a:stretch>
        </p:blipFill>
        <p:spPr>
          <a:xfrm flipH="1">
            <a:off x="5600700" y="984422"/>
            <a:ext cx="2730501" cy="2870201"/>
          </a:xfrm>
          <a:prstGeom prst="rect">
            <a:avLst/>
          </a:prstGeom>
          <a:ln w="12700">
            <a:miter lim="400000"/>
          </a:ln>
          <a:effectLst>
            <a:outerShdw blurRad="63500" dist="152400" dir="2700000" rotWithShape="0">
              <a:srgbClr val="000000"/>
            </a:outerShdw>
          </a:effectLst>
        </p:spPr>
      </p:pic>
      <p:pic>
        <p:nvPicPr>
          <p:cNvPr id="93" name="lincoln1.jpg"/>
          <p:cNvPicPr/>
          <p:nvPr/>
        </p:nvPicPr>
        <p:blipFill>
          <a:blip r:embed="rId4">
            <a:extLst/>
          </a:blip>
          <a:srcRect l="8921" t="6153" r="5186" b="21491"/>
          <a:stretch>
            <a:fillRect/>
          </a:stretch>
        </p:blipFill>
        <p:spPr>
          <a:xfrm>
            <a:off x="692150" y="825076"/>
            <a:ext cx="2755900" cy="2889037"/>
          </a:xfrm>
          <a:prstGeom prst="rect">
            <a:avLst/>
          </a:prstGeom>
          <a:ln w="12700">
            <a:miter lim="400000"/>
          </a:ln>
          <a:effectLst>
            <a:outerShdw blurRad="63500" dist="152400" dir="2700000" rotWithShape="0">
              <a:srgbClr val="000000"/>
            </a:outerShdw>
          </a:effectLst>
        </p:spPr>
      </p:pic>
      <p:sp>
        <p:nvSpPr>
          <p:cNvPr id="94" name="Shape 94"/>
          <p:cNvSpPr/>
          <p:nvPr/>
        </p:nvSpPr>
        <p:spPr>
          <a:xfrm>
            <a:off x="-25400" y="787400"/>
            <a:ext cx="8242300" cy="508652"/>
          </a:xfrm>
          <a:prstGeom prst="rect">
            <a:avLst/>
          </a:prstGeom>
          <a:ln w="12700">
            <a:miter lim="400000"/>
          </a:ln>
          <a:effectLst>
            <a:outerShdw blurRad="762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lvl1pPr marL="114300">
              <a:lnSpc>
                <a:spcPts val="3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 pos="8267700" algn="l"/>
              </a:tabLst>
              <a:defRPr sz="2900" b="1">
                <a:effectLst>
                  <a:outerShdw blurRad="76200" dir="2700000" rotWithShape="0">
                    <a:srgbClr val="000000"/>
                  </a:outerShdw>
                </a:effectLst>
                <a:latin typeface="Arial"/>
                <a:ea typeface="Arial"/>
                <a:cs typeface="Arial"/>
                <a:sym typeface="Arial"/>
              </a:defRPr>
            </a:lvl1pPr>
          </a:lstStyle>
          <a:p>
            <a:pPr lvl="0">
              <a:defRPr sz="1800" b="0">
                <a:effectLst/>
              </a:defRPr>
            </a:pPr>
            <a:r>
              <a:rPr sz="2900" b="1" dirty="0">
                <a:effectLst>
                  <a:outerShdw blurRad="76200" dir="2700000" rotWithShape="0">
                    <a:srgbClr val="000000"/>
                  </a:outerShdw>
                </a:effectLst>
              </a:rPr>
              <a:t>II. Two Reconstruction Plans</a:t>
            </a:r>
          </a:p>
        </p:txBody>
      </p:sp>
      <p:sp>
        <p:nvSpPr>
          <p:cNvPr id="95" name="Shape 95"/>
          <p:cNvSpPr/>
          <p:nvPr/>
        </p:nvSpPr>
        <p:spPr>
          <a:xfrm>
            <a:off x="0" y="2921000"/>
            <a:ext cx="3954525" cy="422660"/>
          </a:xfrm>
          <a:prstGeom prst="rect">
            <a:avLst/>
          </a:prstGeom>
          <a:ln w="12700">
            <a:miter lim="400000"/>
          </a:ln>
          <a:effectLst>
            <a:outerShdw blurRad="215900" dir="2700000" rotWithShape="0">
              <a:srgbClr val="FFFFFF"/>
            </a:outerShdw>
          </a:effectLst>
          <a:extLst>
            <a:ext uri="{C572A759-6A51-4108-AA02-DFA0A04FC94B}">
              <ma14:wrappingTextBoxFlag xmlns="" xmlns:ma14="http://schemas.microsoft.com/office/mac/drawingml/2011/main" val="1"/>
            </a:ext>
          </a:extLst>
        </p:spPr>
        <p:txBody>
          <a:bodyPr wrap="none" lIns="0" tIns="0" rIns="0" bIns="0">
            <a:spAutoFit/>
          </a:bodyPr>
          <a:lstStyle>
            <a:lvl1pPr marL="279714" indent="-165414">
              <a:lnSpc>
                <a:spcPts val="27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2200" b="1">
                <a:effectLst>
                  <a:outerShdw blurRad="63500" dir="2700000" rotWithShape="0">
                    <a:srgbClr val="FFFFFF"/>
                  </a:outerShdw>
                </a:effectLst>
                <a:latin typeface="Arial"/>
                <a:ea typeface="Arial"/>
                <a:cs typeface="Arial"/>
                <a:sym typeface="Arial"/>
              </a:defRPr>
            </a:lvl1pPr>
          </a:lstStyle>
          <a:p>
            <a:pPr lvl="0">
              <a:defRPr sz="1800" b="0">
                <a:effectLst/>
              </a:defRPr>
            </a:pPr>
            <a:r>
              <a:rPr sz="2200" b="1" dirty="0">
                <a:effectLst>
                  <a:outerShdw blurRad="63500" dir="2700000" rotWithShape="0">
                    <a:srgbClr val="FFFFFF"/>
                  </a:outerShdw>
                </a:effectLst>
              </a:rPr>
              <a:t>The Lincoln Plan (10% Plan)</a:t>
            </a:r>
          </a:p>
        </p:txBody>
      </p:sp>
      <p:grpSp>
        <p:nvGrpSpPr>
          <p:cNvPr id="98" name="Group 98"/>
          <p:cNvGrpSpPr/>
          <p:nvPr/>
        </p:nvGrpSpPr>
        <p:grpSpPr>
          <a:xfrm rot="60000">
            <a:off x="88899" y="3289300"/>
            <a:ext cx="4445001" cy="3060701"/>
            <a:chOff x="0" y="0"/>
            <a:chExt cx="4445000" cy="3060700"/>
          </a:xfrm>
        </p:grpSpPr>
        <p:pic>
          <p:nvPicPr>
            <p:cNvPr id="96" name="oldPaper3.png"/>
            <p:cNvPicPr/>
            <p:nvPr/>
          </p:nvPicPr>
          <p:blipFill>
            <a:blip r:embed="rId5">
              <a:extLst/>
            </a:blip>
            <a:stretch>
              <a:fillRect/>
            </a:stretch>
          </p:blipFill>
          <p:spPr>
            <a:xfrm>
              <a:off x="0" y="0"/>
              <a:ext cx="4445000" cy="3060700"/>
            </a:xfrm>
            <a:prstGeom prst="rect">
              <a:avLst/>
            </a:prstGeom>
            <a:ln w="12700" cap="flat">
              <a:noFill/>
              <a:miter lim="400000"/>
            </a:ln>
            <a:effectLst>
              <a:outerShdw blurRad="63500" dist="88900" dir="2700000" rotWithShape="0">
                <a:srgbClr val="000000"/>
              </a:outerShdw>
            </a:effectLst>
          </p:spPr>
        </p:pic>
        <p:sp>
          <p:nvSpPr>
            <p:cNvPr id="97" name="Shape 97"/>
            <p:cNvSpPr/>
            <p:nvPr/>
          </p:nvSpPr>
          <p:spPr>
            <a:xfrm>
              <a:off x="38099" y="175194"/>
              <a:ext cx="4127501" cy="2590452"/>
            </a:xfrm>
            <a:prstGeom prst="rect">
              <a:avLst/>
            </a:prstGeom>
            <a:noFill/>
            <a:ln w="12700" cap="flat">
              <a:noFill/>
              <a:miter lim="400000"/>
            </a:ln>
            <a:effectLst>
              <a:outerShdw blurRad="63500" dir="2700000" rotWithShape="0">
                <a:srgbClr val="000000"/>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279400" lvl="1" indent="-158750">
                <a:lnSpc>
                  <a:spcPts val="2800"/>
                </a:lnSpc>
                <a:spcBef>
                  <a:spcPts val="900"/>
                </a:spcBef>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latin typeface="Arial"/>
                  <a:ea typeface="Arial"/>
                  <a:cs typeface="Arial"/>
                  <a:sym typeface="Arial"/>
                </a:rPr>
                <a:t>•</a:t>
              </a:r>
              <a:r>
                <a:rPr sz="2100" dirty="0">
                  <a:latin typeface="Arial"/>
                  <a:ea typeface="Arial"/>
                  <a:cs typeface="Arial"/>
                  <a:sym typeface="Arial"/>
                </a:rPr>
                <a:t> pardoned Confederates who swore allegiance to the Union &amp; emancipation</a:t>
              </a:r>
            </a:p>
            <a:p>
              <a:pPr marL="279714" lvl="0" indent="-165414">
                <a:lnSpc>
                  <a:spcPts val="2500"/>
                </a:lnSpc>
                <a:spcBef>
                  <a:spcPts val="900"/>
                </a:spcBef>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 states hold constitutional conventions when 10% of voters swear allegiance to the Union, </a:t>
              </a:r>
            </a:p>
            <a:p>
              <a:pPr marL="279714" lvl="0" indent="-165414">
                <a:lnSpc>
                  <a:spcPts val="2500"/>
                </a:lnSpc>
                <a:spcBef>
                  <a:spcPts val="900"/>
                </a:spcBef>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 then can return to Union</a:t>
              </a:r>
            </a:p>
          </p:txBody>
        </p:sp>
      </p:grpSp>
      <p:grpSp>
        <p:nvGrpSpPr>
          <p:cNvPr id="101" name="Group 101"/>
          <p:cNvGrpSpPr/>
          <p:nvPr/>
        </p:nvGrpSpPr>
        <p:grpSpPr>
          <a:xfrm>
            <a:off x="4670267" y="3319867"/>
            <a:ext cx="4445001" cy="3060702"/>
            <a:chOff x="0" y="0"/>
            <a:chExt cx="4445000" cy="3060700"/>
          </a:xfrm>
        </p:grpSpPr>
        <p:pic>
          <p:nvPicPr>
            <p:cNvPr id="99" name="oldPaper3.png"/>
            <p:cNvPicPr/>
            <p:nvPr/>
          </p:nvPicPr>
          <p:blipFill>
            <a:blip r:embed="rId5">
              <a:extLst/>
            </a:blip>
            <a:stretch>
              <a:fillRect/>
            </a:stretch>
          </p:blipFill>
          <p:spPr>
            <a:xfrm>
              <a:off x="0" y="0"/>
              <a:ext cx="4445000" cy="3060700"/>
            </a:xfrm>
            <a:prstGeom prst="rect">
              <a:avLst/>
            </a:prstGeom>
            <a:ln w="12700" cap="flat">
              <a:noFill/>
              <a:miter lim="400000"/>
            </a:ln>
            <a:effectLst>
              <a:outerShdw blurRad="63500" dist="88900" dir="2700000" rotWithShape="0">
                <a:srgbClr val="000000"/>
              </a:outerShdw>
            </a:effectLst>
          </p:spPr>
        </p:pic>
        <p:sp>
          <p:nvSpPr>
            <p:cNvPr id="100" name="Shape 100"/>
            <p:cNvSpPr/>
            <p:nvPr/>
          </p:nvSpPr>
          <p:spPr>
            <a:xfrm>
              <a:off x="41432" y="109132"/>
              <a:ext cx="4127501" cy="2539155"/>
            </a:xfrm>
            <a:prstGeom prst="rect">
              <a:avLst/>
            </a:prstGeom>
            <a:noFill/>
            <a:ln w="12700" cap="flat">
              <a:noFill/>
              <a:miter lim="400000"/>
            </a:ln>
            <a:effectLst>
              <a:outerShdw blurRad="63500" dir="2700000" rotWithShape="0">
                <a:srgbClr val="000000"/>
              </a:outerShdw>
            </a:effectLst>
            <a:extLst>
              <a:ext uri="{C572A759-6A51-4108-AA02-DFA0A04FC94B}">
                <ma14:wrappingTextBoxFlag xmlns="" xmlns:ma14="http://schemas.microsoft.com/office/mac/drawingml/2011/main" val="1"/>
              </a:ext>
            </a:extLst>
          </p:spPr>
          <p:txBody>
            <a:bodyPr wrap="square" lIns="0" tIns="0" rIns="0" bIns="0" numCol="1" anchor="t">
              <a:spAutoFit/>
            </a:bodyPr>
            <a:lstStyle/>
            <a:p>
              <a:pPr marL="279714" lvl="0" indent="-165414">
                <a:lnSpc>
                  <a:spcPts val="2700"/>
                </a:lnSpc>
                <a:spcBef>
                  <a:spcPts val="800"/>
                </a:spcBef>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latin typeface="Arial"/>
                  <a:ea typeface="Arial"/>
                  <a:cs typeface="Arial"/>
                  <a:sym typeface="Arial"/>
                </a:rPr>
                <a:t>•</a:t>
              </a:r>
              <a:r>
                <a:rPr sz="2000" dirty="0">
                  <a:latin typeface="Arial"/>
                  <a:ea typeface="Arial"/>
                  <a:cs typeface="Arial"/>
                  <a:sym typeface="Arial"/>
                </a:rPr>
                <a:t> pardoned Confederates who swore allegiance to the Union</a:t>
              </a:r>
            </a:p>
            <a:p>
              <a:pPr marL="279714" lvl="0" indent="-165414">
                <a:lnSpc>
                  <a:spcPts val="2400"/>
                </a:lnSpc>
                <a:spcBef>
                  <a:spcPts val="800"/>
                </a:spcBef>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dirty="0">
                  <a:latin typeface="Arial"/>
                  <a:ea typeface="Arial"/>
                  <a:cs typeface="Arial"/>
                  <a:sym typeface="Arial"/>
                </a:rPr>
                <a:t> •	 states hold a constitutional convention (w/o 10%)</a:t>
              </a:r>
            </a:p>
            <a:p>
              <a:pPr marL="279714" lvl="0" indent="-165414">
                <a:lnSpc>
                  <a:spcPts val="2400"/>
                </a:lnSpc>
                <a:spcBef>
                  <a:spcPts val="800"/>
                </a:spcBef>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dirty="0">
                  <a:latin typeface="Arial"/>
                  <a:ea typeface="Arial"/>
                  <a:cs typeface="Arial"/>
                  <a:sym typeface="Arial"/>
                </a:rPr>
                <a:t>• states void secession, end slavery, &amp; ratify 13th Amendment.</a:t>
              </a:r>
            </a:p>
            <a:p>
              <a:pPr marL="279714" lvl="0" indent="-165414">
                <a:lnSpc>
                  <a:spcPts val="2400"/>
                </a:lnSpc>
                <a:spcBef>
                  <a:spcPts val="800"/>
                </a:spcBef>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000" dirty="0">
                  <a:latin typeface="Arial"/>
                  <a:ea typeface="Arial"/>
                  <a:cs typeface="Arial"/>
                  <a:sym typeface="Arial"/>
                </a:rPr>
                <a:t>• then can </a:t>
              </a:r>
              <a:r>
                <a:rPr sz="2000" dirty="0" smtClean="0">
                  <a:latin typeface="Arial"/>
                  <a:ea typeface="Arial"/>
                  <a:cs typeface="Arial"/>
                  <a:sym typeface="Arial"/>
                </a:rPr>
                <a:t>re</a:t>
              </a:r>
              <a:r>
                <a:rPr lang="en-US" sz="2000" dirty="0" smtClean="0">
                  <a:latin typeface="Arial"/>
                  <a:ea typeface="Arial"/>
                  <a:cs typeface="Arial"/>
                  <a:sym typeface="Arial"/>
                </a:rPr>
                <a:t>turn</a:t>
              </a:r>
              <a:r>
                <a:rPr sz="2000" dirty="0" smtClean="0">
                  <a:latin typeface="Arial"/>
                  <a:ea typeface="Arial"/>
                  <a:cs typeface="Arial"/>
                  <a:sym typeface="Arial"/>
                </a:rPr>
                <a:t> </a:t>
              </a:r>
              <a:r>
                <a:rPr sz="2000" dirty="0">
                  <a:latin typeface="Arial"/>
                  <a:ea typeface="Arial"/>
                  <a:cs typeface="Arial"/>
                  <a:sym typeface="Arial"/>
                </a:rPr>
                <a:t>to Union</a:t>
              </a:r>
            </a:p>
          </p:txBody>
        </p:sp>
      </p:grpSp>
      <p:sp>
        <p:nvSpPr>
          <p:cNvPr id="102" name="Shape 102"/>
          <p:cNvSpPr/>
          <p:nvPr/>
        </p:nvSpPr>
        <p:spPr>
          <a:xfrm>
            <a:off x="4660900" y="2768600"/>
            <a:ext cx="4432300" cy="762385"/>
          </a:xfrm>
          <a:prstGeom prst="rect">
            <a:avLst/>
          </a:prstGeom>
          <a:ln w="12700">
            <a:miter lim="400000"/>
          </a:ln>
          <a:effectLst>
            <a:outerShdw blurRad="215900" dir="2700000" rotWithShape="0">
              <a:srgbClr val="FFFFFF"/>
            </a:outerShdw>
          </a:effectLst>
          <a:extLst>
            <a:ext uri="{C572A759-6A51-4108-AA02-DFA0A04FC94B}">
              <ma14:wrappingTextBoxFlag xmlns="" xmlns:ma14="http://schemas.microsoft.com/office/mac/drawingml/2011/main" val="1"/>
            </a:ext>
          </a:extLst>
        </p:spPr>
        <p:txBody>
          <a:bodyPr lIns="0" tIns="0" rIns="0" bIns="0">
            <a:spAutoFit/>
          </a:bodyPr>
          <a:lstStyle/>
          <a:p>
            <a:pPr marL="279714" lvl="0" indent="-165414">
              <a:lnSpc>
                <a:spcPts val="27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spc="-154">
                <a:effectLst>
                  <a:outerShdw blurRad="63500" dir="2700000" rotWithShape="0">
                    <a:srgbClr val="FFFFFF"/>
                  </a:outerShdw>
                </a:effectLst>
                <a:latin typeface="Arial"/>
                <a:ea typeface="Arial"/>
                <a:cs typeface="Arial"/>
                <a:sym typeface="Arial"/>
              </a:rPr>
              <a:t>The Johnson Plan aka</a:t>
            </a:r>
          </a:p>
          <a:p>
            <a:pPr marL="279714" lvl="0" indent="-165414">
              <a:lnSpc>
                <a:spcPts val="2700"/>
              </a:lnSpc>
              <a:tabLst>
                <a:tab pos="2540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b="1" spc="-154">
                <a:effectLst>
                  <a:outerShdw blurRad="63500" dir="2700000" rotWithShape="0">
                    <a:srgbClr val="FFFFFF"/>
                  </a:outerShdw>
                </a:effectLst>
                <a:latin typeface="Arial"/>
                <a:ea typeface="Arial"/>
                <a:cs typeface="Arial"/>
                <a:sym typeface="Arial"/>
              </a:rPr>
              <a:t>Presidential Reconstruction</a:t>
            </a:r>
          </a:p>
        </p:txBody>
      </p:sp>
      <p:sp>
        <p:nvSpPr>
          <p:cNvPr id="103" name="Shape 103"/>
          <p:cNvSpPr/>
          <p:nvPr/>
        </p:nvSpPr>
        <p:spPr>
          <a:xfrm>
            <a:off x="8445500" y="304800"/>
            <a:ext cx="850900" cy="381000"/>
          </a:xfrm>
          <a:prstGeom prst="rect">
            <a:avLst/>
          </a:prstGeom>
          <a:solidFill>
            <a:srgbClr val="F6FFF7"/>
          </a:solidFill>
          <a:ln w="12700">
            <a:solidFill/>
            <a:miter lim="400000"/>
          </a:ln>
        </p:spPr>
        <p:txBody>
          <a:bodyPr lIns="0" tIns="0" rIns="0" bIns="0" anchor="ctr"/>
          <a:lstStyle/>
          <a:p>
            <a:pPr lvl="0" algn="ctr">
              <a:lnSpc>
                <a:spcPts val="14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effectLst>
                  <a:outerShdw blurRad="38100" dist="12700" dir="5400000" rotWithShape="0">
                    <a:srgbClr val="000000">
                      <a:alpha val="50000"/>
                    </a:srgbClr>
                  </a:outerShdw>
                </a:effectLst>
                <a:latin typeface="+mn-lt"/>
                <a:ea typeface="+mn-ea"/>
                <a:cs typeface="+mn-cs"/>
                <a:sym typeface="Times"/>
              </a:defRPr>
            </a:pPr>
            <a:endParaRPr/>
          </a:p>
        </p:txBody>
      </p:sp>
      <p:pic>
        <p:nvPicPr>
          <p:cNvPr id="104" name="Screen Shot 2014-12-15 at 3.07.37 PM.png"/>
          <p:cNvPicPr/>
          <p:nvPr/>
        </p:nvPicPr>
        <p:blipFill>
          <a:blip r:embed="rId6">
            <a:extLst/>
          </a:blip>
          <a:stretch>
            <a:fillRect/>
          </a:stretch>
        </p:blipFill>
        <p:spPr>
          <a:xfrm>
            <a:off x="160470" y="76921"/>
            <a:ext cx="8341855" cy="695961"/>
          </a:xfrm>
          <a:prstGeom prst="rect">
            <a:avLst/>
          </a:prstGeom>
          <a:ln w="12700">
            <a:miter lim="400000"/>
          </a:ln>
        </p:spPr>
      </p:pic>
    </p:spTree>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type="lt">
                                    <p:tmAbs val="0"/>
                                  </p:iterate>
                                  <p:childTnLst>
                                    <p:set>
                                      <p:cBhvr>
                                        <p:cTn id="6" fill="hold"/>
                                        <p:tgtEl>
                                          <p:spTgt spid="94"/>
                                        </p:tgtEl>
                                        <p:attrNameLst>
                                          <p:attrName>style.visibility</p:attrName>
                                        </p:attrNameLst>
                                      </p:cBhvr>
                                      <p:to>
                                        <p:strVal val="visible"/>
                                      </p:to>
                                    </p:set>
                                    <p:animEffect transition="in" filter="dissolve">
                                      <p:cBhvr>
                                        <p:cTn id="7" dur="750"/>
                                        <p:tgtEl>
                                          <p:spTgt spid="94"/>
                                        </p:tgtEl>
                                      </p:cBhvr>
                                    </p:animEffect>
                                  </p:childTnLst>
                                </p:cTn>
                              </p:par>
                            </p:childTnLst>
                          </p:cTn>
                        </p:par>
                        <p:par>
                          <p:cTn id="8" fill="hold">
                            <p:stCondLst>
                              <p:cond delay="750"/>
                            </p:stCondLst>
                            <p:childTnLst>
                              <p:par>
                                <p:cTn id="9" presetID="23" presetClass="entr" presetSubtype="16" fill="hold" grpId="2" nodeType="afterEffect">
                                  <p:stCondLst>
                                    <p:cond delay="0"/>
                                  </p:stCondLst>
                                  <p:iterate>
                                    <p:tmAbs val="0"/>
                                  </p:iterate>
                                  <p:childTnLst>
                                    <p:set>
                                      <p:cBhvr>
                                        <p:cTn id="10" fill="hold"/>
                                        <p:tgtEl>
                                          <p:spTgt spid="93"/>
                                        </p:tgtEl>
                                        <p:attrNameLst>
                                          <p:attrName>style.visibility</p:attrName>
                                        </p:attrNameLst>
                                      </p:cBhvr>
                                      <p:to>
                                        <p:strVal val="visible"/>
                                      </p:to>
                                    </p:set>
                                    <p:anim calcmode="lin" valueType="num">
                                      <p:cBhvr>
                                        <p:cTn id="11" dur="750" fill="hold"/>
                                        <p:tgtEl>
                                          <p:spTgt spid="93"/>
                                        </p:tgtEl>
                                        <p:attrNameLst>
                                          <p:attrName>ppt_w</p:attrName>
                                        </p:attrNameLst>
                                      </p:cBhvr>
                                      <p:tavLst>
                                        <p:tav tm="0">
                                          <p:val>
                                            <p:fltVal val="0"/>
                                          </p:val>
                                        </p:tav>
                                        <p:tav tm="100000">
                                          <p:val>
                                            <p:strVal val="#ppt_w"/>
                                          </p:val>
                                        </p:tav>
                                      </p:tavLst>
                                    </p:anim>
                                    <p:anim calcmode="lin" valueType="num">
                                      <p:cBhvr>
                                        <p:cTn id="12" dur="750" fill="hold"/>
                                        <p:tgtEl>
                                          <p:spTgt spid="93"/>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7" presetClass="entr" presetSubtype="10" fill="hold" grpId="3" nodeType="afterEffect">
                                  <p:stCondLst>
                                    <p:cond delay="0"/>
                                  </p:stCondLst>
                                  <p:iterate type="lt">
                                    <p:tmAbs val="0"/>
                                  </p:iterate>
                                  <p:childTnLst>
                                    <p:set>
                                      <p:cBhvr>
                                        <p:cTn id="15" fill="hold"/>
                                        <p:tgtEl>
                                          <p:spTgt spid="95"/>
                                        </p:tgtEl>
                                        <p:attrNameLst>
                                          <p:attrName>style.visibility</p:attrName>
                                        </p:attrNameLst>
                                      </p:cBhvr>
                                      <p:to>
                                        <p:strVal val="visible"/>
                                      </p:to>
                                    </p:set>
                                    <p:anim calcmode="lin" valueType="num">
                                      <p:cBhvr>
                                        <p:cTn id="16" dur="1500" fill="hold"/>
                                        <p:tgtEl>
                                          <p:spTgt spid="95"/>
                                        </p:tgtEl>
                                        <p:attrNameLst>
                                          <p:attrName>ppt_w</p:attrName>
                                        </p:attrNameLst>
                                      </p:cBhvr>
                                      <p:tavLst>
                                        <p:tav tm="0">
                                          <p:val>
                                            <p:fltVal val="0"/>
                                          </p:val>
                                        </p:tav>
                                        <p:tav tm="100000">
                                          <p:val>
                                            <p:strVal val="#ppt_w"/>
                                          </p:val>
                                        </p:tav>
                                      </p:tavLst>
                                    </p:anim>
                                    <p:anim calcmode="lin" valueType="num">
                                      <p:cBhvr>
                                        <p:cTn id="17" dur="1500" fill="hold"/>
                                        <p:tgtEl>
                                          <p:spTgt spid="95"/>
                                        </p:tgtEl>
                                        <p:attrNameLst>
                                          <p:attrName>ppt_h</p:attrName>
                                        </p:attrNameLst>
                                      </p:cBhvr>
                                      <p:tavLst>
                                        <p:tav tm="0">
                                          <p:val>
                                            <p:strVal val="#ppt_h"/>
                                          </p:val>
                                        </p:tav>
                                        <p:tav tm="100000">
                                          <p:val>
                                            <p:strVal val="#ppt_h"/>
                                          </p:val>
                                        </p:tav>
                                      </p:tavLst>
                                    </p:anim>
                                  </p:childTnLst>
                                </p:cTn>
                              </p:par>
                            </p:childTnLst>
                          </p:cTn>
                        </p:par>
                        <p:par>
                          <p:cTn id="18" fill="hold">
                            <p:stCondLst>
                              <p:cond delay="3000"/>
                            </p:stCondLst>
                            <p:childTnLst>
                              <p:par>
                                <p:cTn id="19" presetID="23" presetClass="entr" presetSubtype="16" fill="hold" grpId="4" nodeType="afterEffect">
                                  <p:stCondLst>
                                    <p:cond delay="0"/>
                                  </p:stCondLst>
                                  <p:iterate>
                                    <p:tmAbs val="0"/>
                                  </p:iterate>
                                  <p:childTnLst>
                                    <p:set>
                                      <p:cBhvr>
                                        <p:cTn id="20" fill="hold"/>
                                        <p:tgtEl>
                                          <p:spTgt spid="98"/>
                                        </p:tgtEl>
                                        <p:attrNameLst>
                                          <p:attrName>style.visibility</p:attrName>
                                        </p:attrNameLst>
                                      </p:cBhvr>
                                      <p:to>
                                        <p:strVal val="visible"/>
                                      </p:to>
                                    </p:set>
                                    <p:anim calcmode="lin" valueType="num">
                                      <p:cBhvr>
                                        <p:cTn id="21" dur="750" fill="hold"/>
                                        <p:tgtEl>
                                          <p:spTgt spid="98"/>
                                        </p:tgtEl>
                                        <p:attrNameLst>
                                          <p:attrName>ppt_w</p:attrName>
                                        </p:attrNameLst>
                                      </p:cBhvr>
                                      <p:tavLst>
                                        <p:tav tm="0">
                                          <p:val>
                                            <p:fltVal val="0"/>
                                          </p:val>
                                        </p:tav>
                                        <p:tav tm="100000">
                                          <p:val>
                                            <p:strVal val="#ppt_w"/>
                                          </p:val>
                                        </p:tav>
                                      </p:tavLst>
                                    </p:anim>
                                    <p:anim calcmode="lin" valueType="num">
                                      <p:cBhvr>
                                        <p:cTn id="22" dur="750" fill="hold"/>
                                        <p:tgtEl>
                                          <p:spTgt spid="9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5" nodeType="clickEffect">
                                  <p:stCondLst>
                                    <p:cond delay="0"/>
                                  </p:stCondLst>
                                  <p:iterate>
                                    <p:tmAbs val="0"/>
                                  </p:iterate>
                                  <p:childTnLst>
                                    <p:set>
                                      <p:cBhvr>
                                        <p:cTn id="26" fill="hold"/>
                                        <p:tgtEl>
                                          <p:spTgt spid="92"/>
                                        </p:tgtEl>
                                        <p:attrNameLst>
                                          <p:attrName>style.visibility</p:attrName>
                                        </p:attrNameLst>
                                      </p:cBhvr>
                                      <p:to>
                                        <p:strVal val="visible"/>
                                      </p:to>
                                    </p:set>
                                    <p:anim calcmode="lin" valueType="num">
                                      <p:cBhvr>
                                        <p:cTn id="27" dur="750" fill="hold"/>
                                        <p:tgtEl>
                                          <p:spTgt spid="92"/>
                                        </p:tgtEl>
                                        <p:attrNameLst>
                                          <p:attrName>ppt_w</p:attrName>
                                        </p:attrNameLst>
                                      </p:cBhvr>
                                      <p:tavLst>
                                        <p:tav tm="0">
                                          <p:val>
                                            <p:fltVal val="0"/>
                                          </p:val>
                                        </p:tav>
                                        <p:tav tm="100000">
                                          <p:val>
                                            <p:strVal val="#ppt_w"/>
                                          </p:val>
                                        </p:tav>
                                      </p:tavLst>
                                    </p:anim>
                                    <p:anim calcmode="lin" valueType="num">
                                      <p:cBhvr>
                                        <p:cTn id="28" dur="750" fill="hold"/>
                                        <p:tgtEl>
                                          <p:spTgt spid="92"/>
                                        </p:tgtEl>
                                        <p:attrNameLst>
                                          <p:attrName>ppt_h</p:attrName>
                                        </p:attrNameLst>
                                      </p:cBhvr>
                                      <p:tavLst>
                                        <p:tav tm="0">
                                          <p:val>
                                            <p:fltVal val="0"/>
                                          </p:val>
                                        </p:tav>
                                        <p:tav tm="100000">
                                          <p:val>
                                            <p:strVal val="#ppt_h"/>
                                          </p:val>
                                        </p:tav>
                                      </p:tavLst>
                                    </p:anim>
                                  </p:childTnLst>
                                </p:cTn>
                              </p:par>
                            </p:childTnLst>
                          </p:cTn>
                        </p:par>
                        <p:par>
                          <p:cTn id="29" fill="hold">
                            <p:stCondLst>
                              <p:cond delay="750"/>
                            </p:stCondLst>
                            <p:childTnLst>
                              <p:par>
                                <p:cTn id="30" presetID="17" presetClass="entr" presetSubtype="10" fill="hold" grpId="6" nodeType="afterEffect">
                                  <p:stCondLst>
                                    <p:cond delay="0"/>
                                  </p:stCondLst>
                                  <p:iterate type="lt">
                                    <p:tmAbs val="0"/>
                                  </p:iterate>
                                  <p:childTnLst>
                                    <p:set>
                                      <p:cBhvr>
                                        <p:cTn id="31" fill="hold"/>
                                        <p:tgtEl>
                                          <p:spTgt spid="102"/>
                                        </p:tgtEl>
                                        <p:attrNameLst>
                                          <p:attrName>style.visibility</p:attrName>
                                        </p:attrNameLst>
                                      </p:cBhvr>
                                      <p:to>
                                        <p:strVal val="visible"/>
                                      </p:to>
                                    </p:set>
                                    <p:anim calcmode="lin" valueType="num">
                                      <p:cBhvr>
                                        <p:cTn id="32" dur="1000" fill="hold"/>
                                        <p:tgtEl>
                                          <p:spTgt spid="102"/>
                                        </p:tgtEl>
                                        <p:attrNameLst>
                                          <p:attrName>ppt_w</p:attrName>
                                        </p:attrNameLst>
                                      </p:cBhvr>
                                      <p:tavLst>
                                        <p:tav tm="0">
                                          <p:val>
                                            <p:fltVal val="0"/>
                                          </p:val>
                                        </p:tav>
                                        <p:tav tm="100000">
                                          <p:val>
                                            <p:strVal val="#ppt_w"/>
                                          </p:val>
                                        </p:tav>
                                      </p:tavLst>
                                    </p:anim>
                                    <p:anim calcmode="lin" valueType="num">
                                      <p:cBhvr>
                                        <p:cTn id="33" dur="1000" fill="hold"/>
                                        <p:tgtEl>
                                          <p:spTgt spid="102"/>
                                        </p:tgtEl>
                                        <p:attrNameLst>
                                          <p:attrName>ppt_h</p:attrName>
                                        </p:attrNameLst>
                                      </p:cBhvr>
                                      <p:tavLst>
                                        <p:tav tm="0">
                                          <p:val>
                                            <p:strVal val="#ppt_h"/>
                                          </p:val>
                                        </p:tav>
                                        <p:tav tm="100000">
                                          <p:val>
                                            <p:strVal val="#ppt_h"/>
                                          </p:val>
                                        </p:tav>
                                      </p:tavLst>
                                    </p:anim>
                                  </p:childTnLst>
                                </p:cTn>
                              </p:par>
                            </p:childTnLst>
                          </p:cTn>
                        </p:par>
                        <p:par>
                          <p:cTn id="34" fill="hold">
                            <p:stCondLst>
                              <p:cond delay="1750"/>
                            </p:stCondLst>
                            <p:childTnLst>
                              <p:par>
                                <p:cTn id="35" presetID="23" presetClass="entr" presetSubtype="16" fill="hold" grpId="7" nodeType="afterEffect">
                                  <p:stCondLst>
                                    <p:cond delay="0"/>
                                  </p:stCondLst>
                                  <p:iterate>
                                    <p:tmAbs val="0"/>
                                  </p:iterate>
                                  <p:childTnLst>
                                    <p:set>
                                      <p:cBhvr>
                                        <p:cTn id="36" fill="hold"/>
                                        <p:tgtEl>
                                          <p:spTgt spid="101"/>
                                        </p:tgtEl>
                                        <p:attrNameLst>
                                          <p:attrName>style.visibility</p:attrName>
                                        </p:attrNameLst>
                                      </p:cBhvr>
                                      <p:to>
                                        <p:strVal val="visible"/>
                                      </p:to>
                                    </p:set>
                                    <p:anim calcmode="lin" valueType="num">
                                      <p:cBhvr>
                                        <p:cTn id="37" dur="750" fill="hold"/>
                                        <p:tgtEl>
                                          <p:spTgt spid="101"/>
                                        </p:tgtEl>
                                        <p:attrNameLst>
                                          <p:attrName>ppt_w</p:attrName>
                                        </p:attrNameLst>
                                      </p:cBhvr>
                                      <p:tavLst>
                                        <p:tav tm="0">
                                          <p:val>
                                            <p:fltVal val="0"/>
                                          </p:val>
                                        </p:tav>
                                        <p:tav tm="100000">
                                          <p:val>
                                            <p:strVal val="#ppt_w"/>
                                          </p:val>
                                        </p:tav>
                                      </p:tavLst>
                                    </p:anim>
                                    <p:anim calcmode="lin" valueType="num">
                                      <p:cBhvr>
                                        <p:cTn id="38" dur="750" fill="hold"/>
                                        <p:tgtEl>
                                          <p:spTgt spid="1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5" animBg="1" advAuto="0"/>
      <p:bldP spid="93" grpId="2" animBg="1" advAuto="0"/>
      <p:bldP spid="94" grpId="1" animBg="1" advAuto="0"/>
      <p:bldP spid="95" grpId="3" animBg="1" advAuto="0"/>
      <p:bldP spid="98" grpId="4" animBg="1" advAuto="0"/>
      <p:bldP spid="101" grpId="7" animBg="1" advAuto="0"/>
      <p:bldP spid="102" grpId="6" animBg="1" advAuto="0"/>
    </p:bld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kumimoji="0" sz="12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64</TotalTime>
  <Words>1614</Words>
  <Application>Microsoft Office PowerPoint</Application>
  <PresentationFormat>On-screen Show (4:3)</PresentationFormat>
  <Paragraphs>141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White</vt:lpstr>
      <vt:lpstr>What were some of the lasting impacts of the Civil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Who’s plan was more lenient on the South, Lincoln’s or Johnson’s?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Beattie, William R.</dc:creator>
  <cp:lastModifiedBy>LocalAdmin</cp:lastModifiedBy>
  <cp:revision>16</cp:revision>
  <dcterms:modified xsi:type="dcterms:W3CDTF">2016-05-17T02:49:20Z</dcterms:modified>
</cp:coreProperties>
</file>